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76" r:id="rId3"/>
    <p:sldId id="260" r:id="rId4"/>
    <p:sldId id="258" r:id="rId5"/>
    <p:sldId id="257" r:id="rId6"/>
    <p:sldId id="271" r:id="rId7"/>
    <p:sldId id="265" r:id="rId8"/>
    <p:sldId id="266" r:id="rId9"/>
    <p:sldId id="267" r:id="rId10"/>
    <p:sldId id="268" r:id="rId11"/>
    <p:sldId id="269" r:id="rId12"/>
    <p:sldId id="270" r:id="rId13"/>
  </p:sldIdLst>
  <p:sldSz cx="9144000" cy="6858000" type="screen4x3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CC3300"/>
    <a:srgbClr val="66FF33"/>
    <a:srgbClr val="00CCFF"/>
    <a:srgbClr val="0033CC"/>
    <a:srgbClr val="336699"/>
    <a:srgbClr val="99FF66"/>
    <a:srgbClr val="6699FF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Vidutinis stilius 2 – paryškinima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2294435-7FFD-40BA-B903-A8CBA03E3EC8}" type="doc">
      <dgm:prSet loTypeId="urn:microsoft.com/office/officeart/2005/8/layout/vList4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lt-LT"/>
        </a:p>
      </dgm:t>
    </dgm:pt>
    <dgm:pt modelId="{69B5650C-C697-41CD-9B71-E65A01C5CBD8}">
      <dgm:prSet phldrT="[Tekstas]" custT="1"/>
      <dgm:spPr/>
      <dgm:t>
        <a:bodyPr/>
        <a:lstStyle/>
        <a:p>
          <a:r>
            <a:rPr lang="lt-LT" sz="1900" dirty="0" smtClean="0">
              <a:latin typeface="Times" panose="02020603050405020304" pitchFamily="18" charset="0"/>
              <a:cs typeface="Times" panose="02020603050405020304" pitchFamily="18" charset="0"/>
            </a:rPr>
            <a:t>01 Savivaldybės pagrindinių funkcijų vykdymo programa</a:t>
          </a:r>
          <a:endParaRPr lang="lt-LT" sz="1900" dirty="0">
            <a:latin typeface="Times" panose="02020603050405020304" pitchFamily="18" charset="0"/>
            <a:cs typeface="Times" panose="02020603050405020304" pitchFamily="18" charset="0"/>
          </a:endParaRPr>
        </a:p>
      </dgm:t>
    </dgm:pt>
    <dgm:pt modelId="{D94D1346-6BD1-43FB-839E-9E8367657E88}" type="parTrans" cxnId="{B46E7AB7-EA8A-475F-833C-5D2E35151210}">
      <dgm:prSet/>
      <dgm:spPr/>
      <dgm:t>
        <a:bodyPr/>
        <a:lstStyle/>
        <a:p>
          <a:endParaRPr lang="lt-LT"/>
        </a:p>
      </dgm:t>
    </dgm:pt>
    <dgm:pt modelId="{347BF103-E007-4C19-B0E2-E7E314C87828}" type="sibTrans" cxnId="{B46E7AB7-EA8A-475F-833C-5D2E35151210}">
      <dgm:prSet/>
      <dgm:spPr/>
      <dgm:t>
        <a:bodyPr/>
        <a:lstStyle/>
        <a:p>
          <a:endParaRPr lang="lt-LT"/>
        </a:p>
      </dgm:t>
    </dgm:pt>
    <dgm:pt modelId="{7C60A650-77FD-4A7E-90F2-55A0CF76C7B5}">
      <dgm:prSet phldrT="[Tekstas]" custT="1"/>
      <dgm:spPr/>
      <dgm:t>
        <a:bodyPr/>
        <a:lstStyle/>
        <a:p>
          <a:r>
            <a:rPr lang="lt-LT" sz="1900" dirty="0" smtClean="0">
              <a:latin typeface="Times" panose="02020603050405020304" pitchFamily="18" charset="0"/>
              <a:cs typeface="Times" panose="02020603050405020304" pitchFamily="18" charset="0"/>
            </a:rPr>
            <a:t>02 Ugdymo kokybės ir mokymosi aplinkos užtikrinimo programa</a:t>
          </a:r>
          <a:endParaRPr lang="lt-LT" sz="1900" dirty="0">
            <a:latin typeface="Times" panose="02020603050405020304" pitchFamily="18" charset="0"/>
            <a:cs typeface="Times" panose="02020603050405020304" pitchFamily="18" charset="0"/>
          </a:endParaRPr>
        </a:p>
      </dgm:t>
    </dgm:pt>
    <dgm:pt modelId="{C65E695A-3DA9-4E0A-A099-DC2060490D0A}" type="parTrans" cxnId="{D4986793-495E-4556-8E7A-E5C296736364}">
      <dgm:prSet/>
      <dgm:spPr/>
      <dgm:t>
        <a:bodyPr/>
        <a:lstStyle/>
        <a:p>
          <a:endParaRPr lang="lt-LT"/>
        </a:p>
      </dgm:t>
    </dgm:pt>
    <dgm:pt modelId="{5A9090D8-BA91-4E9E-9328-5ADDE56B42AC}" type="sibTrans" cxnId="{D4986793-495E-4556-8E7A-E5C296736364}">
      <dgm:prSet/>
      <dgm:spPr/>
      <dgm:t>
        <a:bodyPr/>
        <a:lstStyle/>
        <a:p>
          <a:endParaRPr lang="lt-LT"/>
        </a:p>
      </dgm:t>
    </dgm:pt>
    <dgm:pt modelId="{9D06E949-FEB8-4FFB-9B58-848FFBB42B76}">
      <dgm:prSet phldrT="[Tekstas]" custT="1"/>
      <dgm:spPr/>
      <dgm:t>
        <a:bodyPr/>
        <a:lstStyle/>
        <a:p>
          <a:r>
            <a:rPr lang="lt-LT" sz="1900" dirty="0" smtClean="0">
              <a:latin typeface="Times" panose="02020603050405020304" pitchFamily="18" charset="0"/>
              <a:cs typeface="Times" panose="02020603050405020304" pitchFamily="18" charset="0"/>
            </a:rPr>
            <a:t>03 Kultūros, sporto, bendruomenės, vaikų ir jaunimo gyvenimo aktyvinimo programa</a:t>
          </a:r>
          <a:endParaRPr lang="lt-LT" sz="1900" dirty="0">
            <a:latin typeface="Times" panose="02020603050405020304" pitchFamily="18" charset="0"/>
            <a:cs typeface="Times" panose="02020603050405020304" pitchFamily="18" charset="0"/>
          </a:endParaRPr>
        </a:p>
      </dgm:t>
    </dgm:pt>
    <dgm:pt modelId="{95C398DA-7B67-4D83-8021-82F96B5FB3BA}" type="parTrans" cxnId="{007A5AE6-55CC-48FB-86CD-AC225085F80E}">
      <dgm:prSet/>
      <dgm:spPr/>
      <dgm:t>
        <a:bodyPr/>
        <a:lstStyle/>
        <a:p>
          <a:endParaRPr lang="lt-LT"/>
        </a:p>
      </dgm:t>
    </dgm:pt>
    <dgm:pt modelId="{C34AF674-6BA3-4115-A102-E116D0259A6B}" type="sibTrans" cxnId="{007A5AE6-55CC-48FB-86CD-AC225085F80E}">
      <dgm:prSet/>
      <dgm:spPr/>
      <dgm:t>
        <a:bodyPr/>
        <a:lstStyle/>
        <a:p>
          <a:endParaRPr lang="lt-LT"/>
        </a:p>
      </dgm:t>
    </dgm:pt>
    <dgm:pt modelId="{BFD4D207-7B47-4EB0-AE31-1A8E7B572875}">
      <dgm:prSet custT="1"/>
      <dgm:spPr/>
      <dgm:t>
        <a:bodyPr/>
        <a:lstStyle/>
        <a:p>
          <a:r>
            <a:rPr lang="lt-LT" sz="1900" dirty="0" smtClean="0">
              <a:latin typeface="Times" panose="02020603050405020304" pitchFamily="18" charset="0"/>
              <a:cs typeface="Times" panose="02020603050405020304" pitchFamily="18" charset="0"/>
            </a:rPr>
            <a:t>04 Socialinės paramos ir sveikatos apsaugos paslaugų kokybės gerinimo programa</a:t>
          </a:r>
          <a:endParaRPr lang="lt-LT" sz="1900" dirty="0">
            <a:latin typeface="Times" panose="02020603050405020304" pitchFamily="18" charset="0"/>
            <a:cs typeface="Times" panose="02020603050405020304" pitchFamily="18" charset="0"/>
          </a:endParaRPr>
        </a:p>
      </dgm:t>
    </dgm:pt>
    <dgm:pt modelId="{E274F366-02D1-4ADC-8AFA-5915513F9685}" type="parTrans" cxnId="{B2B8E356-4FD9-4070-88FE-95915245A1FD}">
      <dgm:prSet/>
      <dgm:spPr/>
      <dgm:t>
        <a:bodyPr/>
        <a:lstStyle/>
        <a:p>
          <a:endParaRPr lang="lt-LT"/>
        </a:p>
      </dgm:t>
    </dgm:pt>
    <dgm:pt modelId="{74FF0260-E00D-4BB8-B1CE-19D34E64AC38}" type="sibTrans" cxnId="{B2B8E356-4FD9-4070-88FE-95915245A1FD}">
      <dgm:prSet/>
      <dgm:spPr/>
      <dgm:t>
        <a:bodyPr/>
        <a:lstStyle/>
        <a:p>
          <a:endParaRPr lang="lt-LT"/>
        </a:p>
      </dgm:t>
    </dgm:pt>
    <dgm:pt modelId="{5C706274-A4CD-4427-BA2A-77C507073E10}">
      <dgm:prSet custT="1"/>
      <dgm:spPr/>
      <dgm:t>
        <a:bodyPr/>
        <a:lstStyle/>
        <a:p>
          <a:r>
            <a:rPr lang="lt-LT" sz="1900" dirty="0" smtClean="0">
              <a:latin typeface="Times" panose="02020603050405020304" pitchFamily="18" charset="0"/>
              <a:cs typeface="Times" panose="02020603050405020304" pitchFamily="18" charset="0"/>
            </a:rPr>
            <a:t>06 Kaimo plėtros, aplinkos apsaugos ir verslo skatinimo programa</a:t>
          </a:r>
          <a:endParaRPr lang="lt-LT" sz="1900" dirty="0">
            <a:latin typeface="Times" panose="02020603050405020304" pitchFamily="18" charset="0"/>
            <a:cs typeface="Times" panose="02020603050405020304" pitchFamily="18" charset="0"/>
          </a:endParaRPr>
        </a:p>
      </dgm:t>
    </dgm:pt>
    <dgm:pt modelId="{DD74A488-A8A8-41AC-9104-8A50B1D38203}" type="parTrans" cxnId="{4CBC2A32-7828-4544-8832-E22FB14C6EB1}">
      <dgm:prSet/>
      <dgm:spPr/>
      <dgm:t>
        <a:bodyPr/>
        <a:lstStyle/>
        <a:p>
          <a:endParaRPr lang="lt-LT"/>
        </a:p>
      </dgm:t>
    </dgm:pt>
    <dgm:pt modelId="{98A25544-15A9-49C5-872C-A2E466BA4B07}" type="sibTrans" cxnId="{4CBC2A32-7828-4544-8832-E22FB14C6EB1}">
      <dgm:prSet/>
      <dgm:spPr/>
      <dgm:t>
        <a:bodyPr/>
        <a:lstStyle/>
        <a:p>
          <a:endParaRPr lang="lt-LT"/>
        </a:p>
      </dgm:t>
    </dgm:pt>
    <dgm:pt modelId="{D41F45D0-084B-4F93-9A1F-5529E255DCB8}">
      <dgm:prSet custT="1"/>
      <dgm:spPr/>
      <dgm:t>
        <a:bodyPr/>
        <a:lstStyle/>
        <a:p>
          <a:r>
            <a:rPr lang="lt-LT" sz="1900" dirty="0" smtClean="0">
              <a:latin typeface="Times" panose="02020603050405020304" pitchFamily="18" charset="0"/>
              <a:cs typeface="Times" panose="02020603050405020304" pitchFamily="18" charset="0"/>
            </a:rPr>
            <a:t>05 Rajono infrastruktūros objektų priežiūros, plėtros ir modernizavimo programa</a:t>
          </a:r>
          <a:endParaRPr lang="lt-LT" sz="1900" dirty="0">
            <a:latin typeface="Times" panose="02020603050405020304" pitchFamily="18" charset="0"/>
            <a:cs typeface="Times" panose="02020603050405020304" pitchFamily="18" charset="0"/>
          </a:endParaRPr>
        </a:p>
      </dgm:t>
    </dgm:pt>
    <dgm:pt modelId="{E6D48162-AA7E-4847-99E4-CBE1D645958C}" type="parTrans" cxnId="{119B12AF-916A-4827-8DBB-800DF5C2447A}">
      <dgm:prSet/>
      <dgm:spPr/>
      <dgm:t>
        <a:bodyPr/>
        <a:lstStyle/>
        <a:p>
          <a:endParaRPr lang="lt-LT"/>
        </a:p>
      </dgm:t>
    </dgm:pt>
    <dgm:pt modelId="{D21B40A1-32C6-40E4-BE0B-23F720DDF66A}" type="sibTrans" cxnId="{119B12AF-916A-4827-8DBB-800DF5C2447A}">
      <dgm:prSet/>
      <dgm:spPr/>
      <dgm:t>
        <a:bodyPr/>
        <a:lstStyle/>
        <a:p>
          <a:endParaRPr lang="lt-LT"/>
        </a:p>
      </dgm:t>
    </dgm:pt>
    <dgm:pt modelId="{2F56732D-3908-4409-8916-C769BE29C64B}" type="pres">
      <dgm:prSet presAssocID="{B2294435-7FFD-40BA-B903-A8CBA03E3EC8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lt-LT"/>
        </a:p>
      </dgm:t>
    </dgm:pt>
    <dgm:pt modelId="{A891E79F-0B40-432B-A9BE-DC9EF65F807E}" type="pres">
      <dgm:prSet presAssocID="{69B5650C-C697-41CD-9B71-E65A01C5CBD8}" presName="comp" presStyleCnt="0"/>
      <dgm:spPr/>
      <dgm:t>
        <a:bodyPr/>
        <a:lstStyle/>
        <a:p>
          <a:endParaRPr lang="lt-LT"/>
        </a:p>
      </dgm:t>
    </dgm:pt>
    <dgm:pt modelId="{34574399-6ECD-4156-A9F9-8C717EDB5A28}" type="pres">
      <dgm:prSet presAssocID="{69B5650C-C697-41CD-9B71-E65A01C5CBD8}" presName="box" presStyleLbl="node1" presStyleIdx="0" presStyleCnt="6" custLinFactNeighborX="-764" custLinFactNeighborY="4139"/>
      <dgm:spPr/>
      <dgm:t>
        <a:bodyPr/>
        <a:lstStyle/>
        <a:p>
          <a:endParaRPr lang="lt-LT"/>
        </a:p>
      </dgm:t>
    </dgm:pt>
    <dgm:pt modelId="{3241864C-7E53-4F38-B7AA-97B6C34D47FE}" type="pres">
      <dgm:prSet presAssocID="{69B5650C-C697-41CD-9B71-E65A01C5CBD8}" presName="img" presStyleLbl="fgImgPlace1" presStyleIdx="0" presStyleCnt="6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lt-LT"/>
        </a:p>
      </dgm:t>
    </dgm:pt>
    <dgm:pt modelId="{2B2621B7-F2D6-456E-8B77-975D83A5C444}" type="pres">
      <dgm:prSet presAssocID="{69B5650C-C697-41CD-9B71-E65A01C5CBD8}" presName="text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22A35F1B-7A0E-48C5-B5C0-2B80BB332E6F}" type="pres">
      <dgm:prSet presAssocID="{347BF103-E007-4C19-B0E2-E7E314C87828}" presName="spacer" presStyleCnt="0"/>
      <dgm:spPr/>
      <dgm:t>
        <a:bodyPr/>
        <a:lstStyle/>
        <a:p>
          <a:endParaRPr lang="lt-LT"/>
        </a:p>
      </dgm:t>
    </dgm:pt>
    <dgm:pt modelId="{070F22E4-DD75-494B-BD5B-74A21F05907C}" type="pres">
      <dgm:prSet presAssocID="{7C60A650-77FD-4A7E-90F2-55A0CF76C7B5}" presName="comp" presStyleCnt="0"/>
      <dgm:spPr/>
      <dgm:t>
        <a:bodyPr/>
        <a:lstStyle/>
        <a:p>
          <a:endParaRPr lang="lt-LT"/>
        </a:p>
      </dgm:t>
    </dgm:pt>
    <dgm:pt modelId="{566383C2-97F9-4B4E-99A7-832F7EF59109}" type="pres">
      <dgm:prSet presAssocID="{7C60A650-77FD-4A7E-90F2-55A0CF76C7B5}" presName="box" presStyleLbl="node1" presStyleIdx="1" presStyleCnt="6"/>
      <dgm:spPr/>
      <dgm:t>
        <a:bodyPr/>
        <a:lstStyle/>
        <a:p>
          <a:endParaRPr lang="lt-LT"/>
        </a:p>
      </dgm:t>
    </dgm:pt>
    <dgm:pt modelId="{66252A7E-7129-4B2E-A206-B6C88FE1584C}" type="pres">
      <dgm:prSet presAssocID="{7C60A650-77FD-4A7E-90F2-55A0CF76C7B5}" presName="img" presStyleLbl="fgImgPlace1" presStyleIdx="1" presStyleCnt="6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lt-LT"/>
        </a:p>
      </dgm:t>
    </dgm:pt>
    <dgm:pt modelId="{0A237A3A-9F87-43AC-8C10-1E507E02BDC3}" type="pres">
      <dgm:prSet presAssocID="{7C60A650-77FD-4A7E-90F2-55A0CF76C7B5}" presName="text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A6935420-3506-4967-8E90-24E96272F696}" type="pres">
      <dgm:prSet presAssocID="{5A9090D8-BA91-4E9E-9328-5ADDE56B42AC}" presName="spacer" presStyleCnt="0"/>
      <dgm:spPr/>
      <dgm:t>
        <a:bodyPr/>
        <a:lstStyle/>
        <a:p>
          <a:endParaRPr lang="lt-LT"/>
        </a:p>
      </dgm:t>
    </dgm:pt>
    <dgm:pt modelId="{824AA982-5216-4A19-B232-9C1FE655FDF7}" type="pres">
      <dgm:prSet presAssocID="{9D06E949-FEB8-4FFB-9B58-848FFBB42B76}" presName="comp" presStyleCnt="0"/>
      <dgm:spPr/>
      <dgm:t>
        <a:bodyPr/>
        <a:lstStyle/>
        <a:p>
          <a:endParaRPr lang="lt-LT"/>
        </a:p>
      </dgm:t>
    </dgm:pt>
    <dgm:pt modelId="{72B554B5-1BA5-4715-B431-C8DE1A46FBAA}" type="pres">
      <dgm:prSet presAssocID="{9D06E949-FEB8-4FFB-9B58-848FFBB42B76}" presName="box" presStyleLbl="node1" presStyleIdx="2" presStyleCnt="6"/>
      <dgm:spPr/>
      <dgm:t>
        <a:bodyPr/>
        <a:lstStyle/>
        <a:p>
          <a:endParaRPr lang="lt-LT"/>
        </a:p>
      </dgm:t>
    </dgm:pt>
    <dgm:pt modelId="{D27BD13F-E8D7-46E3-8EE4-D8C7DDB445D8}" type="pres">
      <dgm:prSet presAssocID="{9D06E949-FEB8-4FFB-9B58-848FFBB42B76}" presName="img" presStyleLbl="fgImgPlace1" presStyleIdx="2" presStyleCnt="6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lt-LT"/>
        </a:p>
      </dgm:t>
    </dgm:pt>
    <dgm:pt modelId="{B86E8EB8-E84B-48E4-B7E8-887CE7969897}" type="pres">
      <dgm:prSet presAssocID="{9D06E949-FEB8-4FFB-9B58-848FFBB42B76}" presName="text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C0078FAE-DCD0-4A94-9580-8D8F3D1F06FC}" type="pres">
      <dgm:prSet presAssocID="{C34AF674-6BA3-4115-A102-E116D0259A6B}" presName="spacer" presStyleCnt="0"/>
      <dgm:spPr/>
      <dgm:t>
        <a:bodyPr/>
        <a:lstStyle/>
        <a:p>
          <a:endParaRPr lang="lt-LT"/>
        </a:p>
      </dgm:t>
    </dgm:pt>
    <dgm:pt modelId="{8CE4BFB2-C8A3-41B3-8EFE-A348ACECC4A7}" type="pres">
      <dgm:prSet presAssocID="{BFD4D207-7B47-4EB0-AE31-1A8E7B572875}" presName="comp" presStyleCnt="0"/>
      <dgm:spPr/>
      <dgm:t>
        <a:bodyPr/>
        <a:lstStyle/>
        <a:p>
          <a:endParaRPr lang="lt-LT"/>
        </a:p>
      </dgm:t>
    </dgm:pt>
    <dgm:pt modelId="{98E97F71-85C5-49A4-B619-1E10EBDB4C5D}" type="pres">
      <dgm:prSet presAssocID="{BFD4D207-7B47-4EB0-AE31-1A8E7B572875}" presName="box" presStyleLbl="node1" presStyleIdx="3" presStyleCnt="6" custLinFactNeighborX="128" custLinFactNeighborY="-2817"/>
      <dgm:spPr/>
      <dgm:t>
        <a:bodyPr/>
        <a:lstStyle/>
        <a:p>
          <a:endParaRPr lang="lt-LT"/>
        </a:p>
      </dgm:t>
    </dgm:pt>
    <dgm:pt modelId="{BAAAC9F8-5E73-4B1D-9D4F-06562F529077}" type="pres">
      <dgm:prSet presAssocID="{BFD4D207-7B47-4EB0-AE31-1A8E7B572875}" presName="img" presStyleLbl="fgImgPlace1" presStyleIdx="3" presStyleCnt="6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lt-LT"/>
        </a:p>
      </dgm:t>
    </dgm:pt>
    <dgm:pt modelId="{34EA220C-2C3B-4040-BD47-F8382C9013EC}" type="pres">
      <dgm:prSet presAssocID="{BFD4D207-7B47-4EB0-AE31-1A8E7B572875}" presName="text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839CBECF-76A7-44EA-991B-7D875296671A}" type="pres">
      <dgm:prSet presAssocID="{74FF0260-E00D-4BB8-B1CE-19D34E64AC38}" presName="spacer" presStyleCnt="0"/>
      <dgm:spPr/>
      <dgm:t>
        <a:bodyPr/>
        <a:lstStyle/>
        <a:p>
          <a:endParaRPr lang="lt-LT"/>
        </a:p>
      </dgm:t>
    </dgm:pt>
    <dgm:pt modelId="{2EEB3ED8-0287-402C-83C7-2EC181CA0B39}" type="pres">
      <dgm:prSet presAssocID="{D41F45D0-084B-4F93-9A1F-5529E255DCB8}" presName="comp" presStyleCnt="0"/>
      <dgm:spPr/>
      <dgm:t>
        <a:bodyPr/>
        <a:lstStyle/>
        <a:p>
          <a:endParaRPr lang="lt-LT"/>
        </a:p>
      </dgm:t>
    </dgm:pt>
    <dgm:pt modelId="{B73B2477-E42F-4E8E-97E6-D0FAF172B4ED}" type="pres">
      <dgm:prSet presAssocID="{D41F45D0-084B-4F93-9A1F-5529E255DCB8}" presName="box" presStyleLbl="node1" presStyleIdx="4" presStyleCnt="6"/>
      <dgm:spPr/>
      <dgm:t>
        <a:bodyPr/>
        <a:lstStyle/>
        <a:p>
          <a:endParaRPr lang="lt-LT"/>
        </a:p>
      </dgm:t>
    </dgm:pt>
    <dgm:pt modelId="{7F2A404B-1E63-4F50-B5B2-6DDCAAA6AD25}" type="pres">
      <dgm:prSet presAssocID="{D41F45D0-084B-4F93-9A1F-5529E255DCB8}" presName="img" presStyleLbl="fgImgPlace1" presStyleIdx="4" presStyleCnt="6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lt-LT"/>
        </a:p>
      </dgm:t>
    </dgm:pt>
    <dgm:pt modelId="{6B59CD28-C28B-46EE-BF67-EE3A46420928}" type="pres">
      <dgm:prSet presAssocID="{D41F45D0-084B-4F93-9A1F-5529E255DCB8}" presName="text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20DF2CE7-FD4A-49C8-A1B7-1B7D89FB1586}" type="pres">
      <dgm:prSet presAssocID="{D21B40A1-32C6-40E4-BE0B-23F720DDF66A}" presName="spacer" presStyleCnt="0"/>
      <dgm:spPr/>
      <dgm:t>
        <a:bodyPr/>
        <a:lstStyle/>
        <a:p>
          <a:endParaRPr lang="lt-LT"/>
        </a:p>
      </dgm:t>
    </dgm:pt>
    <dgm:pt modelId="{67B5BBF8-3680-4009-84C0-AF6E349500C9}" type="pres">
      <dgm:prSet presAssocID="{5C706274-A4CD-4427-BA2A-77C507073E10}" presName="comp" presStyleCnt="0"/>
      <dgm:spPr/>
      <dgm:t>
        <a:bodyPr/>
        <a:lstStyle/>
        <a:p>
          <a:endParaRPr lang="lt-LT"/>
        </a:p>
      </dgm:t>
    </dgm:pt>
    <dgm:pt modelId="{B9D23D5B-CF55-4C7D-9921-ECD7C7CEFDA7}" type="pres">
      <dgm:prSet presAssocID="{5C706274-A4CD-4427-BA2A-77C507073E10}" presName="box" presStyleLbl="node1" presStyleIdx="5" presStyleCnt="6"/>
      <dgm:spPr/>
      <dgm:t>
        <a:bodyPr/>
        <a:lstStyle/>
        <a:p>
          <a:endParaRPr lang="lt-LT"/>
        </a:p>
      </dgm:t>
    </dgm:pt>
    <dgm:pt modelId="{8B1829B8-3A70-487C-9EBF-EE11334BE065}" type="pres">
      <dgm:prSet presAssocID="{5C706274-A4CD-4427-BA2A-77C507073E10}" presName="img" presStyleLbl="fgImgPlace1" presStyleIdx="5" presStyleCnt="6"/>
      <dgm:spPr>
        <a:blipFill rotWithShape="1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endParaRPr lang="lt-LT"/>
        </a:p>
      </dgm:t>
    </dgm:pt>
    <dgm:pt modelId="{3A82E3B2-F1ED-457A-B23F-CA5E377B3B62}" type="pres">
      <dgm:prSet presAssocID="{5C706274-A4CD-4427-BA2A-77C507073E10}" presName="text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lt-LT"/>
        </a:p>
      </dgm:t>
    </dgm:pt>
  </dgm:ptLst>
  <dgm:cxnLst>
    <dgm:cxn modelId="{FF72A5D3-B032-40AF-B1B4-A8FFB87AF17D}" type="presOf" srcId="{5C706274-A4CD-4427-BA2A-77C507073E10}" destId="{3A82E3B2-F1ED-457A-B23F-CA5E377B3B62}" srcOrd="1" destOrd="0" presId="urn:microsoft.com/office/officeart/2005/8/layout/vList4"/>
    <dgm:cxn modelId="{7B6D6BDF-FCD0-4965-978E-B2DC52036049}" type="presOf" srcId="{5C706274-A4CD-4427-BA2A-77C507073E10}" destId="{B9D23D5B-CF55-4C7D-9921-ECD7C7CEFDA7}" srcOrd="0" destOrd="0" presId="urn:microsoft.com/office/officeart/2005/8/layout/vList4"/>
    <dgm:cxn modelId="{D4986793-495E-4556-8E7A-E5C296736364}" srcId="{B2294435-7FFD-40BA-B903-A8CBA03E3EC8}" destId="{7C60A650-77FD-4A7E-90F2-55A0CF76C7B5}" srcOrd="1" destOrd="0" parTransId="{C65E695A-3DA9-4E0A-A099-DC2060490D0A}" sibTransId="{5A9090D8-BA91-4E9E-9328-5ADDE56B42AC}"/>
    <dgm:cxn modelId="{B46E7AB7-EA8A-475F-833C-5D2E35151210}" srcId="{B2294435-7FFD-40BA-B903-A8CBA03E3EC8}" destId="{69B5650C-C697-41CD-9B71-E65A01C5CBD8}" srcOrd="0" destOrd="0" parTransId="{D94D1346-6BD1-43FB-839E-9E8367657E88}" sibTransId="{347BF103-E007-4C19-B0E2-E7E314C87828}"/>
    <dgm:cxn modelId="{4CBC2A32-7828-4544-8832-E22FB14C6EB1}" srcId="{B2294435-7FFD-40BA-B903-A8CBA03E3EC8}" destId="{5C706274-A4CD-4427-BA2A-77C507073E10}" srcOrd="5" destOrd="0" parTransId="{DD74A488-A8A8-41AC-9104-8A50B1D38203}" sibTransId="{98A25544-15A9-49C5-872C-A2E466BA4B07}"/>
    <dgm:cxn modelId="{B40ABAEB-8B59-494C-A634-5AAD7E818FE5}" type="presOf" srcId="{69B5650C-C697-41CD-9B71-E65A01C5CBD8}" destId="{34574399-6ECD-4156-A9F9-8C717EDB5A28}" srcOrd="0" destOrd="0" presId="urn:microsoft.com/office/officeart/2005/8/layout/vList4"/>
    <dgm:cxn modelId="{0D857E0D-3724-40F6-9AED-1F99A1ECCE6A}" type="presOf" srcId="{BFD4D207-7B47-4EB0-AE31-1A8E7B572875}" destId="{34EA220C-2C3B-4040-BD47-F8382C9013EC}" srcOrd="1" destOrd="0" presId="urn:microsoft.com/office/officeart/2005/8/layout/vList4"/>
    <dgm:cxn modelId="{44D20441-3178-4E4A-A004-83B9722645A8}" type="presOf" srcId="{D41F45D0-084B-4F93-9A1F-5529E255DCB8}" destId="{6B59CD28-C28B-46EE-BF67-EE3A46420928}" srcOrd="1" destOrd="0" presId="urn:microsoft.com/office/officeart/2005/8/layout/vList4"/>
    <dgm:cxn modelId="{5E34F872-27EC-42AA-9B58-F9DA5F178748}" type="presOf" srcId="{7C60A650-77FD-4A7E-90F2-55A0CF76C7B5}" destId="{566383C2-97F9-4B4E-99A7-832F7EF59109}" srcOrd="0" destOrd="0" presId="urn:microsoft.com/office/officeart/2005/8/layout/vList4"/>
    <dgm:cxn modelId="{C61CBA57-9CA4-41E7-B5C5-A4423C5A4BCB}" type="presOf" srcId="{D41F45D0-084B-4F93-9A1F-5529E255DCB8}" destId="{B73B2477-E42F-4E8E-97E6-D0FAF172B4ED}" srcOrd="0" destOrd="0" presId="urn:microsoft.com/office/officeart/2005/8/layout/vList4"/>
    <dgm:cxn modelId="{119B12AF-916A-4827-8DBB-800DF5C2447A}" srcId="{B2294435-7FFD-40BA-B903-A8CBA03E3EC8}" destId="{D41F45D0-084B-4F93-9A1F-5529E255DCB8}" srcOrd="4" destOrd="0" parTransId="{E6D48162-AA7E-4847-99E4-CBE1D645958C}" sibTransId="{D21B40A1-32C6-40E4-BE0B-23F720DDF66A}"/>
    <dgm:cxn modelId="{BE0CA59C-5D86-4D28-9604-B23B89A9DAA8}" type="presOf" srcId="{B2294435-7FFD-40BA-B903-A8CBA03E3EC8}" destId="{2F56732D-3908-4409-8916-C769BE29C64B}" srcOrd="0" destOrd="0" presId="urn:microsoft.com/office/officeart/2005/8/layout/vList4"/>
    <dgm:cxn modelId="{B2B8E356-4FD9-4070-88FE-95915245A1FD}" srcId="{B2294435-7FFD-40BA-B903-A8CBA03E3EC8}" destId="{BFD4D207-7B47-4EB0-AE31-1A8E7B572875}" srcOrd="3" destOrd="0" parTransId="{E274F366-02D1-4ADC-8AFA-5915513F9685}" sibTransId="{74FF0260-E00D-4BB8-B1CE-19D34E64AC38}"/>
    <dgm:cxn modelId="{ADF47180-A6DF-416C-AFB1-11F1B6642F7A}" type="presOf" srcId="{9D06E949-FEB8-4FFB-9B58-848FFBB42B76}" destId="{72B554B5-1BA5-4715-B431-C8DE1A46FBAA}" srcOrd="0" destOrd="0" presId="urn:microsoft.com/office/officeart/2005/8/layout/vList4"/>
    <dgm:cxn modelId="{1533DA6E-89D7-4E0E-96B1-C70821BA4407}" type="presOf" srcId="{7C60A650-77FD-4A7E-90F2-55A0CF76C7B5}" destId="{0A237A3A-9F87-43AC-8C10-1E507E02BDC3}" srcOrd="1" destOrd="0" presId="urn:microsoft.com/office/officeart/2005/8/layout/vList4"/>
    <dgm:cxn modelId="{007A5AE6-55CC-48FB-86CD-AC225085F80E}" srcId="{B2294435-7FFD-40BA-B903-A8CBA03E3EC8}" destId="{9D06E949-FEB8-4FFB-9B58-848FFBB42B76}" srcOrd="2" destOrd="0" parTransId="{95C398DA-7B67-4D83-8021-82F96B5FB3BA}" sibTransId="{C34AF674-6BA3-4115-A102-E116D0259A6B}"/>
    <dgm:cxn modelId="{8D5BB821-4423-4A5A-BA79-1FA53620A950}" type="presOf" srcId="{9D06E949-FEB8-4FFB-9B58-848FFBB42B76}" destId="{B86E8EB8-E84B-48E4-B7E8-887CE7969897}" srcOrd="1" destOrd="0" presId="urn:microsoft.com/office/officeart/2005/8/layout/vList4"/>
    <dgm:cxn modelId="{772E4BF1-7525-4267-A9C4-CC119ED5A4D2}" type="presOf" srcId="{BFD4D207-7B47-4EB0-AE31-1A8E7B572875}" destId="{98E97F71-85C5-49A4-B619-1E10EBDB4C5D}" srcOrd="0" destOrd="0" presId="urn:microsoft.com/office/officeart/2005/8/layout/vList4"/>
    <dgm:cxn modelId="{F49C8450-C310-4CAA-9A16-4B1FC5DB829F}" type="presOf" srcId="{69B5650C-C697-41CD-9B71-E65A01C5CBD8}" destId="{2B2621B7-F2D6-456E-8B77-975D83A5C444}" srcOrd="1" destOrd="0" presId="urn:microsoft.com/office/officeart/2005/8/layout/vList4"/>
    <dgm:cxn modelId="{983A4983-FA7A-4582-BF9F-B8F86A1F5B83}" type="presParOf" srcId="{2F56732D-3908-4409-8916-C769BE29C64B}" destId="{A891E79F-0B40-432B-A9BE-DC9EF65F807E}" srcOrd="0" destOrd="0" presId="urn:microsoft.com/office/officeart/2005/8/layout/vList4"/>
    <dgm:cxn modelId="{5C417762-CE8E-420B-B622-CEA6DC7E8B17}" type="presParOf" srcId="{A891E79F-0B40-432B-A9BE-DC9EF65F807E}" destId="{34574399-6ECD-4156-A9F9-8C717EDB5A28}" srcOrd="0" destOrd="0" presId="urn:microsoft.com/office/officeart/2005/8/layout/vList4"/>
    <dgm:cxn modelId="{6CFD9368-D9C4-4019-8727-1FC69A91D8F1}" type="presParOf" srcId="{A891E79F-0B40-432B-A9BE-DC9EF65F807E}" destId="{3241864C-7E53-4F38-B7AA-97B6C34D47FE}" srcOrd="1" destOrd="0" presId="urn:microsoft.com/office/officeart/2005/8/layout/vList4"/>
    <dgm:cxn modelId="{72380FF9-FB27-48DD-847D-535092D66D43}" type="presParOf" srcId="{A891E79F-0B40-432B-A9BE-DC9EF65F807E}" destId="{2B2621B7-F2D6-456E-8B77-975D83A5C444}" srcOrd="2" destOrd="0" presId="urn:microsoft.com/office/officeart/2005/8/layout/vList4"/>
    <dgm:cxn modelId="{82462D6C-C9CA-4C9E-919B-BA1C82CC23EF}" type="presParOf" srcId="{2F56732D-3908-4409-8916-C769BE29C64B}" destId="{22A35F1B-7A0E-48C5-B5C0-2B80BB332E6F}" srcOrd="1" destOrd="0" presId="urn:microsoft.com/office/officeart/2005/8/layout/vList4"/>
    <dgm:cxn modelId="{E63BE953-C0AF-4430-85C1-08E0C6FFB878}" type="presParOf" srcId="{2F56732D-3908-4409-8916-C769BE29C64B}" destId="{070F22E4-DD75-494B-BD5B-74A21F05907C}" srcOrd="2" destOrd="0" presId="urn:microsoft.com/office/officeart/2005/8/layout/vList4"/>
    <dgm:cxn modelId="{DF4335DA-AC62-4DEF-BD80-AF55F9620B38}" type="presParOf" srcId="{070F22E4-DD75-494B-BD5B-74A21F05907C}" destId="{566383C2-97F9-4B4E-99A7-832F7EF59109}" srcOrd="0" destOrd="0" presId="urn:microsoft.com/office/officeart/2005/8/layout/vList4"/>
    <dgm:cxn modelId="{CA32BE57-4B65-4AD6-98C5-2F10964668EB}" type="presParOf" srcId="{070F22E4-DD75-494B-BD5B-74A21F05907C}" destId="{66252A7E-7129-4B2E-A206-B6C88FE1584C}" srcOrd="1" destOrd="0" presId="urn:microsoft.com/office/officeart/2005/8/layout/vList4"/>
    <dgm:cxn modelId="{740A5A54-34F4-4D44-B725-0986B4318AC4}" type="presParOf" srcId="{070F22E4-DD75-494B-BD5B-74A21F05907C}" destId="{0A237A3A-9F87-43AC-8C10-1E507E02BDC3}" srcOrd="2" destOrd="0" presId="urn:microsoft.com/office/officeart/2005/8/layout/vList4"/>
    <dgm:cxn modelId="{B5403D60-F1F2-48A3-9521-D5FF6C41805F}" type="presParOf" srcId="{2F56732D-3908-4409-8916-C769BE29C64B}" destId="{A6935420-3506-4967-8E90-24E96272F696}" srcOrd="3" destOrd="0" presId="urn:microsoft.com/office/officeart/2005/8/layout/vList4"/>
    <dgm:cxn modelId="{A0F5EE79-5E7B-4556-B0E4-C091C4E35EA0}" type="presParOf" srcId="{2F56732D-3908-4409-8916-C769BE29C64B}" destId="{824AA982-5216-4A19-B232-9C1FE655FDF7}" srcOrd="4" destOrd="0" presId="urn:microsoft.com/office/officeart/2005/8/layout/vList4"/>
    <dgm:cxn modelId="{03161D27-D297-4A6A-BBF0-9B31CBAD2A23}" type="presParOf" srcId="{824AA982-5216-4A19-B232-9C1FE655FDF7}" destId="{72B554B5-1BA5-4715-B431-C8DE1A46FBAA}" srcOrd="0" destOrd="0" presId="urn:microsoft.com/office/officeart/2005/8/layout/vList4"/>
    <dgm:cxn modelId="{FA9DF803-105D-4D04-A688-D6CF11808391}" type="presParOf" srcId="{824AA982-5216-4A19-B232-9C1FE655FDF7}" destId="{D27BD13F-E8D7-46E3-8EE4-D8C7DDB445D8}" srcOrd="1" destOrd="0" presId="urn:microsoft.com/office/officeart/2005/8/layout/vList4"/>
    <dgm:cxn modelId="{903D6D3C-8FAC-414B-A6DE-1E031766CE1C}" type="presParOf" srcId="{824AA982-5216-4A19-B232-9C1FE655FDF7}" destId="{B86E8EB8-E84B-48E4-B7E8-887CE7969897}" srcOrd="2" destOrd="0" presId="urn:microsoft.com/office/officeart/2005/8/layout/vList4"/>
    <dgm:cxn modelId="{83103817-C18D-4318-8639-AEF2EC756584}" type="presParOf" srcId="{2F56732D-3908-4409-8916-C769BE29C64B}" destId="{C0078FAE-DCD0-4A94-9580-8D8F3D1F06FC}" srcOrd="5" destOrd="0" presId="urn:microsoft.com/office/officeart/2005/8/layout/vList4"/>
    <dgm:cxn modelId="{DB00AAF6-3C8F-4E17-B49B-A76CD0C6CFD9}" type="presParOf" srcId="{2F56732D-3908-4409-8916-C769BE29C64B}" destId="{8CE4BFB2-C8A3-41B3-8EFE-A348ACECC4A7}" srcOrd="6" destOrd="0" presId="urn:microsoft.com/office/officeart/2005/8/layout/vList4"/>
    <dgm:cxn modelId="{C0BBC219-B92D-4EB4-A4F3-DB24797190DE}" type="presParOf" srcId="{8CE4BFB2-C8A3-41B3-8EFE-A348ACECC4A7}" destId="{98E97F71-85C5-49A4-B619-1E10EBDB4C5D}" srcOrd="0" destOrd="0" presId="urn:microsoft.com/office/officeart/2005/8/layout/vList4"/>
    <dgm:cxn modelId="{AE4030A5-E1D4-4A33-957D-05E8800A3CDD}" type="presParOf" srcId="{8CE4BFB2-C8A3-41B3-8EFE-A348ACECC4A7}" destId="{BAAAC9F8-5E73-4B1D-9D4F-06562F529077}" srcOrd="1" destOrd="0" presId="urn:microsoft.com/office/officeart/2005/8/layout/vList4"/>
    <dgm:cxn modelId="{F7A19298-84BE-43FD-BD1D-E77EFC763709}" type="presParOf" srcId="{8CE4BFB2-C8A3-41B3-8EFE-A348ACECC4A7}" destId="{34EA220C-2C3B-4040-BD47-F8382C9013EC}" srcOrd="2" destOrd="0" presId="urn:microsoft.com/office/officeart/2005/8/layout/vList4"/>
    <dgm:cxn modelId="{DA347EBA-C256-4ADF-8AFF-A6052D782AF9}" type="presParOf" srcId="{2F56732D-3908-4409-8916-C769BE29C64B}" destId="{839CBECF-76A7-44EA-991B-7D875296671A}" srcOrd="7" destOrd="0" presId="urn:microsoft.com/office/officeart/2005/8/layout/vList4"/>
    <dgm:cxn modelId="{82B2FFF7-B011-4253-8432-880AA79A0E91}" type="presParOf" srcId="{2F56732D-3908-4409-8916-C769BE29C64B}" destId="{2EEB3ED8-0287-402C-83C7-2EC181CA0B39}" srcOrd="8" destOrd="0" presId="urn:microsoft.com/office/officeart/2005/8/layout/vList4"/>
    <dgm:cxn modelId="{6A77B1F8-F7B6-4958-AE88-08AC459F41B7}" type="presParOf" srcId="{2EEB3ED8-0287-402C-83C7-2EC181CA0B39}" destId="{B73B2477-E42F-4E8E-97E6-D0FAF172B4ED}" srcOrd="0" destOrd="0" presId="urn:microsoft.com/office/officeart/2005/8/layout/vList4"/>
    <dgm:cxn modelId="{4BF09ADB-2B5F-4D76-8DD7-E85CFC029D0D}" type="presParOf" srcId="{2EEB3ED8-0287-402C-83C7-2EC181CA0B39}" destId="{7F2A404B-1E63-4F50-B5B2-6DDCAAA6AD25}" srcOrd="1" destOrd="0" presId="urn:microsoft.com/office/officeart/2005/8/layout/vList4"/>
    <dgm:cxn modelId="{EC7872DD-2B70-4269-8FF3-80A5AE6C3EBE}" type="presParOf" srcId="{2EEB3ED8-0287-402C-83C7-2EC181CA0B39}" destId="{6B59CD28-C28B-46EE-BF67-EE3A46420928}" srcOrd="2" destOrd="0" presId="urn:microsoft.com/office/officeart/2005/8/layout/vList4"/>
    <dgm:cxn modelId="{DEA9B83D-BAF4-4AE3-8E21-62B663EF4B5B}" type="presParOf" srcId="{2F56732D-3908-4409-8916-C769BE29C64B}" destId="{20DF2CE7-FD4A-49C8-A1B7-1B7D89FB1586}" srcOrd="9" destOrd="0" presId="urn:microsoft.com/office/officeart/2005/8/layout/vList4"/>
    <dgm:cxn modelId="{37E3B873-4EEB-44DE-88F2-6DA8027C5F34}" type="presParOf" srcId="{2F56732D-3908-4409-8916-C769BE29C64B}" destId="{67B5BBF8-3680-4009-84C0-AF6E349500C9}" srcOrd="10" destOrd="0" presId="urn:microsoft.com/office/officeart/2005/8/layout/vList4"/>
    <dgm:cxn modelId="{26FE78C0-3CFE-45B5-AE97-8E29B4E70322}" type="presParOf" srcId="{67B5BBF8-3680-4009-84C0-AF6E349500C9}" destId="{B9D23D5B-CF55-4C7D-9921-ECD7C7CEFDA7}" srcOrd="0" destOrd="0" presId="urn:microsoft.com/office/officeart/2005/8/layout/vList4"/>
    <dgm:cxn modelId="{5E9899AF-189A-40B7-B23C-5453793F06BF}" type="presParOf" srcId="{67B5BBF8-3680-4009-84C0-AF6E349500C9}" destId="{8B1829B8-3A70-487C-9EBF-EE11334BE065}" srcOrd="1" destOrd="0" presId="urn:microsoft.com/office/officeart/2005/8/layout/vList4"/>
    <dgm:cxn modelId="{CD7F9360-6D28-4A83-B329-2FFF1F1A8A2A}" type="presParOf" srcId="{67B5BBF8-3680-4009-84C0-AF6E349500C9}" destId="{3A82E3B2-F1ED-457A-B23F-CA5E377B3B62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574399-6ECD-4156-A9F9-8C717EDB5A28}">
      <dsp:nvSpPr>
        <dsp:cNvPr id="0" name=""/>
        <dsp:cNvSpPr/>
      </dsp:nvSpPr>
      <dsp:spPr>
        <a:xfrm>
          <a:off x="0" y="33002"/>
          <a:ext cx="8219256" cy="7973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1900" kern="1200" dirty="0" smtClean="0">
              <a:latin typeface="Times" panose="02020603050405020304" pitchFamily="18" charset="0"/>
              <a:cs typeface="Times" panose="02020603050405020304" pitchFamily="18" charset="0"/>
            </a:rPr>
            <a:t>01 Savivaldybės pagrindinių funkcijų vykdymo programa</a:t>
          </a:r>
          <a:endParaRPr lang="lt-LT" sz="1900" kern="1200" dirty="0">
            <a:latin typeface="Times" panose="02020603050405020304" pitchFamily="18" charset="0"/>
            <a:cs typeface="Times" panose="02020603050405020304" pitchFamily="18" charset="0"/>
          </a:endParaRPr>
        </a:p>
      </dsp:txBody>
      <dsp:txXfrm>
        <a:off x="1723587" y="33002"/>
        <a:ext cx="6495668" cy="797359"/>
      </dsp:txXfrm>
    </dsp:sp>
    <dsp:sp modelId="{3241864C-7E53-4F38-B7AA-97B6C34D47FE}">
      <dsp:nvSpPr>
        <dsp:cNvPr id="0" name=""/>
        <dsp:cNvSpPr/>
      </dsp:nvSpPr>
      <dsp:spPr>
        <a:xfrm>
          <a:off x="79735" y="79735"/>
          <a:ext cx="1643851" cy="637887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66383C2-97F9-4B4E-99A7-832F7EF59109}">
      <dsp:nvSpPr>
        <dsp:cNvPr id="0" name=""/>
        <dsp:cNvSpPr/>
      </dsp:nvSpPr>
      <dsp:spPr>
        <a:xfrm>
          <a:off x="0" y="877095"/>
          <a:ext cx="8219256" cy="7973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1900" kern="1200" dirty="0" smtClean="0">
              <a:latin typeface="Times" panose="02020603050405020304" pitchFamily="18" charset="0"/>
              <a:cs typeface="Times" panose="02020603050405020304" pitchFamily="18" charset="0"/>
            </a:rPr>
            <a:t>02 Ugdymo kokybės ir mokymosi aplinkos užtikrinimo programa</a:t>
          </a:r>
          <a:endParaRPr lang="lt-LT" sz="1900" kern="1200" dirty="0">
            <a:latin typeface="Times" panose="02020603050405020304" pitchFamily="18" charset="0"/>
            <a:cs typeface="Times" panose="02020603050405020304" pitchFamily="18" charset="0"/>
          </a:endParaRPr>
        </a:p>
      </dsp:txBody>
      <dsp:txXfrm>
        <a:off x="1723587" y="877095"/>
        <a:ext cx="6495668" cy="797359"/>
      </dsp:txXfrm>
    </dsp:sp>
    <dsp:sp modelId="{66252A7E-7129-4B2E-A206-B6C88FE1584C}">
      <dsp:nvSpPr>
        <dsp:cNvPr id="0" name=""/>
        <dsp:cNvSpPr/>
      </dsp:nvSpPr>
      <dsp:spPr>
        <a:xfrm>
          <a:off x="79735" y="956831"/>
          <a:ext cx="1643851" cy="637887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2B554B5-1BA5-4715-B431-C8DE1A46FBAA}">
      <dsp:nvSpPr>
        <dsp:cNvPr id="0" name=""/>
        <dsp:cNvSpPr/>
      </dsp:nvSpPr>
      <dsp:spPr>
        <a:xfrm>
          <a:off x="0" y="1754191"/>
          <a:ext cx="8219256" cy="7973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1900" kern="1200" dirty="0" smtClean="0">
              <a:latin typeface="Times" panose="02020603050405020304" pitchFamily="18" charset="0"/>
              <a:cs typeface="Times" panose="02020603050405020304" pitchFamily="18" charset="0"/>
            </a:rPr>
            <a:t>03 Kultūros, sporto, bendruomenės, vaikų ir jaunimo gyvenimo aktyvinimo programa</a:t>
          </a:r>
          <a:endParaRPr lang="lt-LT" sz="1900" kern="1200" dirty="0">
            <a:latin typeface="Times" panose="02020603050405020304" pitchFamily="18" charset="0"/>
            <a:cs typeface="Times" panose="02020603050405020304" pitchFamily="18" charset="0"/>
          </a:endParaRPr>
        </a:p>
      </dsp:txBody>
      <dsp:txXfrm>
        <a:off x="1723587" y="1754191"/>
        <a:ext cx="6495668" cy="797359"/>
      </dsp:txXfrm>
    </dsp:sp>
    <dsp:sp modelId="{D27BD13F-E8D7-46E3-8EE4-D8C7DDB445D8}">
      <dsp:nvSpPr>
        <dsp:cNvPr id="0" name=""/>
        <dsp:cNvSpPr/>
      </dsp:nvSpPr>
      <dsp:spPr>
        <a:xfrm>
          <a:off x="79735" y="1833927"/>
          <a:ext cx="1643851" cy="637887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8E97F71-85C5-49A4-B619-1E10EBDB4C5D}">
      <dsp:nvSpPr>
        <dsp:cNvPr id="0" name=""/>
        <dsp:cNvSpPr/>
      </dsp:nvSpPr>
      <dsp:spPr>
        <a:xfrm>
          <a:off x="0" y="2608826"/>
          <a:ext cx="8219256" cy="7973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1900" kern="1200" dirty="0" smtClean="0">
              <a:latin typeface="Times" panose="02020603050405020304" pitchFamily="18" charset="0"/>
              <a:cs typeface="Times" panose="02020603050405020304" pitchFamily="18" charset="0"/>
            </a:rPr>
            <a:t>04 Socialinės paramos ir sveikatos apsaugos paslaugų kokybės gerinimo programa</a:t>
          </a:r>
          <a:endParaRPr lang="lt-LT" sz="1900" kern="1200" dirty="0">
            <a:latin typeface="Times" panose="02020603050405020304" pitchFamily="18" charset="0"/>
            <a:cs typeface="Times" panose="02020603050405020304" pitchFamily="18" charset="0"/>
          </a:endParaRPr>
        </a:p>
      </dsp:txBody>
      <dsp:txXfrm>
        <a:off x="1723587" y="2608826"/>
        <a:ext cx="6495668" cy="797359"/>
      </dsp:txXfrm>
    </dsp:sp>
    <dsp:sp modelId="{BAAAC9F8-5E73-4B1D-9D4F-06562F529077}">
      <dsp:nvSpPr>
        <dsp:cNvPr id="0" name=""/>
        <dsp:cNvSpPr/>
      </dsp:nvSpPr>
      <dsp:spPr>
        <a:xfrm>
          <a:off x="79735" y="2711023"/>
          <a:ext cx="1643851" cy="637887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73B2477-E42F-4E8E-97E6-D0FAF172B4ED}">
      <dsp:nvSpPr>
        <dsp:cNvPr id="0" name=""/>
        <dsp:cNvSpPr/>
      </dsp:nvSpPr>
      <dsp:spPr>
        <a:xfrm>
          <a:off x="0" y="3508383"/>
          <a:ext cx="8219256" cy="7973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1900" kern="1200" dirty="0" smtClean="0">
              <a:latin typeface="Times" panose="02020603050405020304" pitchFamily="18" charset="0"/>
              <a:cs typeface="Times" panose="02020603050405020304" pitchFamily="18" charset="0"/>
            </a:rPr>
            <a:t>05 Rajono infrastruktūros objektų priežiūros, plėtros ir modernizavimo programa</a:t>
          </a:r>
          <a:endParaRPr lang="lt-LT" sz="1900" kern="1200" dirty="0">
            <a:latin typeface="Times" panose="02020603050405020304" pitchFamily="18" charset="0"/>
            <a:cs typeface="Times" panose="02020603050405020304" pitchFamily="18" charset="0"/>
          </a:endParaRPr>
        </a:p>
      </dsp:txBody>
      <dsp:txXfrm>
        <a:off x="1723587" y="3508383"/>
        <a:ext cx="6495668" cy="797359"/>
      </dsp:txXfrm>
    </dsp:sp>
    <dsp:sp modelId="{7F2A404B-1E63-4F50-B5B2-6DDCAAA6AD25}">
      <dsp:nvSpPr>
        <dsp:cNvPr id="0" name=""/>
        <dsp:cNvSpPr/>
      </dsp:nvSpPr>
      <dsp:spPr>
        <a:xfrm>
          <a:off x="79735" y="3588119"/>
          <a:ext cx="1643851" cy="637887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9D23D5B-CF55-4C7D-9921-ECD7C7CEFDA7}">
      <dsp:nvSpPr>
        <dsp:cNvPr id="0" name=""/>
        <dsp:cNvSpPr/>
      </dsp:nvSpPr>
      <dsp:spPr>
        <a:xfrm>
          <a:off x="0" y="4385479"/>
          <a:ext cx="8219256" cy="7973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1900" kern="1200" dirty="0" smtClean="0">
              <a:latin typeface="Times" panose="02020603050405020304" pitchFamily="18" charset="0"/>
              <a:cs typeface="Times" panose="02020603050405020304" pitchFamily="18" charset="0"/>
            </a:rPr>
            <a:t>06 Kaimo plėtros, aplinkos apsaugos ir verslo skatinimo programa</a:t>
          </a:r>
          <a:endParaRPr lang="lt-LT" sz="1900" kern="1200" dirty="0">
            <a:latin typeface="Times" panose="02020603050405020304" pitchFamily="18" charset="0"/>
            <a:cs typeface="Times" panose="02020603050405020304" pitchFamily="18" charset="0"/>
          </a:endParaRPr>
        </a:p>
      </dsp:txBody>
      <dsp:txXfrm>
        <a:off x="1723587" y="4385479"/>
        <a:ext cx="6495668" cy="797359"/>
      </dsp:txXfrm>
    </dsp:sp>
    <dsp:sp modelId="{8B1829B8-3A70-487C-9EBF-EE11334BE065}">
      <dsp:nvSpPr>
        <dsp:cNvPr id="0" name=""/>
        <dsp:cNvSpPr/>
      </dsp:nvSpPr>
      <dsp:spPr>
        <a:xfrm>
          <a:off x="79735" y="4465215"/>
          <a:ext cx="1643851" cy="637887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6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s vietos rezervavimo ženklas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BD9B3B-548A-4FDD-9AD1-D831087CF40A}" type="datetimeFigureOut">
              <a:rPr lang="lt-LT" smtClean="0"/>
              <a:t>2020-06-23</a:t>
            </a:fld>
            <a:endParaRPr lang="lt-LT"/>
          </a:p>
        </p:txBody>
      </p:sp>
      <p:sp>
        <p:nvSpPr>
          <p:cNvPr id="4" name="Skaidrės vaizdo vietos rezervavimo ženkla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t-LT"/>
          </a:p>
        </p:txBody>
      </p:sp>
      <p:sp>
        <p:nvSpPr>
          <p:cNvPr id="5" name="Pastabų vietos rezervavimo ženkl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60F743-54DE-4CD9-8C34-20710984AA3D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5671918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60F743-54DE-4CD9-8C34-20710984AA3D}" type="slidenum">
              <a:rPr lang="lt-LT" smtClean="0"/>
              <a:t>5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1653631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lt-LT" smtClean="0"/>
              <a:t>Spustelėję redag. ruoš. paantrš. stilių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7D9C4-71B0-45CE-9648-61E5D1ED8659}" type="datetimeFigureOut">
              <a:rPr lang="lt-LT" smtClean="0"/>
              <a:t>2020-06-23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6983C-A986-4115-A53F-A512ECC1D51D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700283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7D9C4-71B0-45CE-9648-61E5D1ED8659}" type="datetimeFigureOut">
              <a:rPr lang="lt-LT" smtClean="0"/>
              <a:t>2020-06-23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6983C-A986-4115-A53F-A512ECC1D51D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2013079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us pavadinima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7D9C4-71B0-45CE-9648-61E5D1ED8659}" type="datetimeFigureOut">
              <a:rPr lang="lt-LT" smtClean="0"/>
              <a:t>2020-06-23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6983C-A986-4115-A53F-A512ECC1D51D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303132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7D9C4-71B0-45CE-9648-61E5D1ED8659}" type="datetimeFigureOut">
              <a:rPr lang="lt-LT" smtClean="0"/>
              <a:t>2020-06-23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6983C-A986-4115-A53F-A512ECC1D51D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51182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7D9C4-71B0-45CE-9648-61E5D1ED8659}" type="datetimeFigureOut">
              <a:rPr lang="lt-LT" smtClean="0"/>
              <a:t>2020-06-23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6983C-A986-4115-A53F-A512ECC1D51D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626136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7D9C4-71B0-45CE-9648-61E5D1ED8659}" type="datetimeFigureOut">
              <a:rPr lang="lt-LT" smtClean="0"/>
              <a:t>2020-06-23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6983C-A986-4115-A53F-A512ECC1D51D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0616598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5" name="Teksto vietos rezervavimo ženklas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6" name="Turinio vietos rezervavimo ženklas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7" name="Datos vietos rezervavimo ženklas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7D9C4-71B0-45CE-9648-61E5D1ED8659}" type="datetimeFigureOut">
              <a:rPr lang="lt-LT" smtClean="0"/>
              <a:t>2020-06-23</a:t>
            </a:fld>
            <a:endParaRPr lang="lt-LT"/>
          </a:p>
        </p:txBody>
      </p:sp>
      <p:sp>
        <p:nvSpPr>
          <p:cNvPr id="8" name="Poraštės vietos rezervavimo ženklas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Skaidrės numerio vietos rezervavimo ženklas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6983C-A986-4115-A53F-A512ECC1D51D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0336257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7D9C4-71B0-45CE-9648-61E5D1ED8659}" type="datetimeFigureOut">
              <a:rPr lang="lt-LT" smtClean="0"/>
              <a:t>2020-06-23</a:t>
            </a:fld>
            <a:endParaRPr lang="lt-LT"/>
          </a:p>
        </p:txBody>
      </p:sp>
      <p:sp>
        <p:nvSpPr>
          <p:cNvPr id="4" name="Poraštės vietos rezervavimo ženklas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kaidrės numerio vietos rezervavimo ženklas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6983C-A986-4115-A53F-A512ECC1D51D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2886037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os vietos rezervavimo ženklas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7D9C4-71B0-45CE-9648-61E5D1ED8659}" type="datetimeFigureOut">
              <a:rPr lang="lt-LT" smtClean="0"/>
              <a:t>2020-06-23</a:t>
            </a:fld>
            <a:endParaRPr lang="lt-LT"/>
          </a:p>
        </p:txBody>
      </p:sp>
      <p:sp>
        <p:nvSpPr>
          <p:cNvPr id="3" name="Poraštės vietos rezervavimo ženklas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6983C-A986-4115-A53F-A512ECC1D51D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6303246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7D9C4-71B0-45CE-9648-61E5D1ED8659}" type="datetimeFigureOut">
              <a:rPr lang="lt-LT" smtClean="0"/>
              <a:t>2020-06-23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6983C-A986-4115-A53F-A512ECC1D51D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3757064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Paveikslėlio vietos rezervavimo ženklas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t-LT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7D9C4-71B0-45CE-9648-61E5D1ED8659}" type="datetimeFigureOut">
              <a:rPr lang="lt-LT" smtClean="0"/>
              <a:t>2020-06-23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6983C-A986-4115-A53F-A512ECC1D51D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831327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o vietos rezervavimo ženkla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A7D9C4-71B0-45CE-9648-61E5D1ED8659}" type="datetimeFigureOut">
              <a:rPr lang="lt-LT" smtClean="0"/>
              <a:t>2020-06-23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76983C-A986-4115-A53F-A512ECC1D51D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831855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ctrTitle"/>
          </p:nvPr>
        </p:nvSpPr>
        <p:spPr>
          <a:xfrm>
            <a:off x="755576" y="3388247"/>
            <a:ext cx="7772400" cy="1843384"/>
          </a:xfrm>
        </p:spPr>
        <p:txBody>
          <a:bodyPr>
            <a:normAutofit fontScale="90000"/>
          </a:bodyPr>
          <a:lstStyle/>
          <a:p>
            <a:r>
              <a:rPr lang="lt-LT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Rokiškio rajono savivaldybės</a:t>
            </a:r>
            <a:br>
              <a:rPr lang="lt-LT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t-LT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2019-2021 m.</a:t>
            </a:r>
            <a:r>
              <a:rPr lang="lt-LT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lt-LT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t-LT" sz="3000" b="1" noProof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strateginio veiklos plano įgyvendinimo </a:t>
            </a:r>
            <a:br>
              <a:rPr lang="lt-LT" sz="3000" b="1" noProof="1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t-LT" sz="3000" b="1" noProof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2019 metų ataskaita</a:t>
            </a:r>
            <a:endParaRPr lang="lt-LT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>
          <a:xfrm>
            <a:off x="3635896" y="6093296"/>
            <a:ext cx="5328592" cy="432048"/>
          </a:xfrm>
        </p:spPr>
        <p:txBody>
          <a:bodyPr>
            <a:noAutofit/>
          </a:bodyPr>
          <a:lstStyle/>
          <a:p>
            <a:pPr algn="r"/>
            <a:r>
              <a:rPr lang="lt-LT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Parengė: Rokiškio rajono savivaldybės administracijos Strateginio planavimo, investicijų ir viešųjų pirkimų skyriaus vyriausioji specialistė </a:t>
            </a:r>
            <a:r>
              <a:rPr lang="lt-LT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lt-LT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gnė Grizevičiūtė</a:t>
            </a:r>
            <a:endParaRPr lang="lt-LT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Rokiškio rajono savivaldybė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0973" y="2636912"/>
            <a:ext cx="752475" cy="895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Paminklas „Arka“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551" y="350927"/>
            <a:ext cx="3481442" cy="2194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Liongino Šepkos parkas Rokiškyj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50927"/>
            <a:ext cx="3759626" cy="2199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0622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27607" y="332656"/>
            <a:ext cx="6563072" cy="922114"/>
          </a:xfrm>
        </p:spPr>
        <p:txBody>
          <a:bodyPr>
            <a:normAutofit fontScale="90000"/>
          </a:bodyPr>
          <a:lstStyle/>
          <a:p>
            <a:r>
              <a:rPr lang="lt-LT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Rajono infrastruktūros objektų priežiūros, plėtros ir modernizavimo programa Nr. 5</a:t>
            </a:r>
            <a:endParaRPr lang="lt-LT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467544" y="1412776"/>
            <a:ext cx="8064896" cy="3528392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n-US" sz="2400" b="1" dirty="0" err="1">
                <a:latin typeface="Times" panose="02020603050405020304" pitchFamily="18" charset="0"/>
                <a:cs typeface="Times" panose="02020603050405020304" pitchFamily="18" charset="0"/>
              </a:rPr>
              <a:t>Programai</a:t>
            </a:r>
            <a:r>
              <a:rPr lang="en-US" sz="2400" b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b="1" dirty="0" err="1">
                <a:latin typeface="Times" panose="02020603050405020304" pitchFamily="18" charset="0"/>
                <a:cs typeface="Times" panose="02020603050405020304" pitchFamily="18" charset="0"/>
              </a:rPr>
              <a:t>planuoti</a:t>
            </a:r>
            <a:r>
              <a:rPr lang="en-US" sz="2400" b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b="1" dirty="0" err="1">
                <a:latin typeface="Times" panose="02020603050405020304" pitchFamily="18" charset="0"/>
                <a:cs typeface="Times" panose="02020603050405020304" pitchFamily="18" charset="0"/>
              </a:rPr>
              <a:t>asignavimai</a:t>
            </a:r>
            <a:r>
              <a:rPr lang="en-US" sz="2400" dirty="0">
                <a:latin typeface="Times" panose="02020603050405020304" pitchFamily="18" charset="0"/>
                <a:cs typeface="Times" panose="02020603050405020304" pitchFamily="18" charset="0"/>
              </a:rPr>
              <a:t> – </a:t>
            </a:r>
            <a:r>
              <a:rPr lang="lt-LT" sz="2400" dirty="0">
                <a:latin typeface="Times" panose="02020603050405020304" pitchFamily="18" charset="0"/>
                <a:cs typeface="Times" panose="02020603050405020304" pitchFamily="18" charset="0"/>
              </a:rPr>
              <a:t>5199,16</a:t>
            </a:r>
            <a:r>
              <a:rPr lang="en-US" sz="24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dirty="0" err="1">
                <a:latin typeface="Times" panose="02020603050405020304" pitchFamily="18" charset="0"/>
                <a:cs typeface="Times" panose="02020603050405020304" pitchFamily="18" charset="0"/>
              </a:rPr>
              <a:t>tūkst</a:t>
            </a:r>
            <a:r>
              <a:rPr lang="en-US" sz="2400" dirty="0">
                <a:latin typeface="Times" panose="02020603050405020304" pitchFamily="18" charset="0"/>
                <a:cs typeface="Times" panose="02020603050405020304" pitchFamily="18" charset="0"/>
              </a:rPr>
              <a:t>. </a:t>
            </a:r>
            <a:r>
              <a:rPr lang="en-US" sz="2400" dirty="0" err="1">
                <a:latin typeface="Times" panose="02020603050405020304" pitchFamily="18" charset="0"/>
                <a:cs typeface="Times" panose="02020603050405020304" pitchFamily="18" charset="0"/>
              </a:rPr>
              <a:t>Eur</a:t>
            </a:r>
            <a:r>
              <a:rPr lang="en-US" sz="2400" dirty="0">
                <a:latin typeface="Times" panose="02020603050405020304" pitchFamily="18" charset="0"/>
                <a:cs typeface="Times" panose="02020603050405020304" pitchFamily="18" charset="0"/>
              </a:rPr>
              <a:t>, </a:t>
            </a:r>
            <a:r>
              <a:rPr lang="en-US" sz="2400" dirty="0" err="1">
                <a:latin typeface="Times" panose="02020603050405020304" pitchFamily="18" charset="0"/>
                <a:cs typeface="Times" panose="02020603050405020304" pitchFamily="18" charset="0"/>
              </a:rPr>
              <a:t>patikslinti</a:t>
            </a:r>
            <a:r>
              <a:rPr lang="en-US" sz="24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dirty="0" err="1">
                <a:latin typeface="Times" panose="02020603050405020304" pitchFamily="18" charset="0"/>
                <a:cs typeface="Times" panose="02020603050405020304" pitchFamily="18" charset="0"/>
              </a:rPr>
              <a:t>asignavimai</a:t>
            </a:r>
            <a:r>
              <a:rPr lang="en-US" sz="2400" dirty="0">
                <a:latin typeface="Times" panose="02020603050405020304" pitchFamily="18" charset="0"/>
                <a:cs typeface="Times" panose="02020603050405020304" pitchFamily="18" charset="0"/>
              </a:rPr>
              <a:t> – </a:t>
            </a:r>
            <a:r>
              <a:rPr lang="lt-LT" sz="2400" dirty="0">
                <a:latin typeface="Times" panose="02020603050405020304" pitchFamily="18" charset="0"/>
                <a:cs typeface="Times" panose="02020603050405020304" pitchFamily="18" charset="0"/>
              </a:rPr>
              <a:t>7213,03</a:t>
            </a:r>
            <a:r>
              <a:rPr lang="en-US" sz="24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dirty="0" err="1">
                <a:latin typeface="Times" panose="02020603050405020304" pitchFamily="18" charset="0"/>
                <a:cs typeface="Times" panose="02020603050405020304" pitchFamily="18" charset="0"/>
              </a:rPr>
              <a:t>tūkst</a:t>
            </a:r>
            <a:r>
              <a:rPr lang="en-US" sz="2400" dirty="0">
                <a:latin typeface="Times" panose="02020603050405020304" pitchFamily="18" charset="0"/>
                <a:cs typeface="Times" panose="02020603050405020304" pitchFamily="18" charset="0"/>
              </a:rPr>
              <a:t>. Eur.</a:t>
            </a:r>
            <a:endParaRPr lang="lt-LT" sz="2400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algn="just"/>
            <a:r>
              <a:rPr lang="lt-LT" sz="2400" b="1" dirty="0">
                <a:latin typeface="Times" panose="02020603050405020304" pitchFamily="18" charset="0"/>
                <a:cs typeface="Times" panose="02020603050405020304" pitchFamily="18" charset="0"/>
              </a:rPr>
              <a:t>Programai panaudoti asignavimai</a:t>
            </a:r>
            <a:r>
              <a:rPr lang="lt-LT" sz="2400" dirty="0">
                <a:latin typeface="Times" panose="02020603050405020304" pitchFamily="18" charset="0"/>
                <a:cs typeface="Times" panose="02020603050405020304" pitchFamily="18" charset="0"/>
              </a:rPr>
              <a:t> – 5912,47 tūkst. </a:t>
            </a:r>
            <a:r>
              <a:rPr lang="lt-LT" sz="2400" dirty="0" err="1">
                <a:latin typeface="Times" panose="02020603050405020304" pitchFamily="18" charset="0"/>
                <a:cs typeface="Times" panose="02020603050405020304" pitchFamily="18" charset="0"/>
              </a:rPr>
              <a:t>Eur</a:t>
            </a:r>
            <a:r>
              <a:rPr lang="lt-LT" sz="2400" dirty="0">
                <a:latin typeface="Times" panose="02020603050405020304" pitchFamily="18" charset="0"/>
                <a:cs typeface="Times" panose="02020603050405020304" pitchFamily="18" charset="0"/>
              </a:rPr>
              <a:t>.</a:t>
            </a:r>
          </a:p>
          <a:p>
            <a:pPr algn="just"/>
            <a:r>
              <a:rPr lang="lt-LT" sz="2400" b="1" dirty="0">
                <a:latin typeface="Times" panose="02020603050405020304" pitchFamily="18" charset="0"/>
                <a:cs typeface="Times" panose="02020603050405020304" pitchFamily="18" charset="0"/>
              </a:rPr>
              <a:t>Nuokrypis nuo patikslinto plano</a:t>
            </a:r>
            <a:r>
              <a:rPr lang="lt-LT" sz="2400" dirty="0">
                <a:latin typeface="Times" panose="02020603050405020304" pitchFamily="18" charset="0"/>
                <a:cs typeface="Times" panose="02020603050405020304" pitchFamily="18" charset="0"/>
              </a:rPr>
              <a:t> – panaudota asignavimų 1300,56 tūkst. </a:t>
            </a:r>
            <a:r>
              <a:rPr lang="lt-LT" sz="2400" dirty="0" err="1">
                <a:latin typeface="Times" panose="02020603050405020304" pitchFamily="18" charset="0"/>
                <a:cs typeface="Times" panose="02020603050405020304" pitchFamily="18" charset="0"/>
              </a:rPr>
              <a:t>Eur</a:t>
            </a:r>
            <a:r>
              <a:rPr lang="lt-LT" sz="24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lt-LT" sz="2400" b="1" dirty="0">
                <a:latin typeface="Times" panose="02020603050405020304" pitchFamily="18" charset="0"/>
                <a:cs typeface="Times" panose="02020603050405020304" pitchFamily="18" charset="0"/>
              </a:rPr>
              <a:t>mažiau</a:t>
            </a:r>
            <a:r>
              <a:rPr lang="lt-LT" sz="2400" dirty="0">
                <a:latin typeface="Times" panose="02020603050405020304" pitchFamily="18" charset="0"/>
                <a:cs typeface="Times" panose="02020603050405020304" pitchFamily="18" charset="0"/>
              </a:rPr>
              <a:t> (18,0 proc.) nei buvo planuota</a:t>
            </a:r>
            <a:r>
              <a:rPr lang="lt-LT" sz="2400" dirty="0" smtClean="0">
                <a:latin typeface="Times" panose="02020603050405020304" pitchFamily="18" charset="0"/>
                <a:cs typeface="Times" panose="02020603050405020304" pitchFamily="18" charset="0"/>
              </a:rPr>
              <a:t>.</a:t>
            </a:r>
          </a:p>
          <a:p>
            <a:pPr algn="just"/>
            <a:r>
              <a:rPr lang="lt-LT" sz="2400" b="1" dirty="0">
                <a:latin typeface="Times" panose="02020603050405020304" pitchFamily="18" charset="0"/>
                <a:cs typeface="Times" panose="02020603050405020304" pitchFamily="18" charset="0"/>
              </a:rPr>
              <a:t>Efekto vertinimo kriterijaus</a:t>
            </a:r>
            <a:r>
              <a:rPr lang="lt-LT" sz="2400" dirty="0">
                <a:latin typeface="Times" panose="02020603050405020304" pitchFamily="18" charset="0"/>
                <a:cs typeface="Times" panose="02020603050405020304" pitchFamily="18" charset="0"/>
              </a:rPr>
              <a:t> „Įgyvendintų infrastruktūros objektų, viešųjų erdvių ir pastatų būklės gerinimo ir plėtros projektų </a:t>
            </a:r>
            <a:r>
              <a:rPr lang="lt-LT" sz="2400" dirty="0" smtClean="0">
                <a:latin typeface="Times" panose="02020603050405020304" pitchFamily="18" charset="0"/>
                <a:cs typeface="Times" panose="02020603050405020304" pitchFamily="18" charset="0"/>
              </a:rPr>
              <a:t>skaičius“. </a:t>
            </a:r>
            <a:r>
              <a:rPr lang="lt-LT" sz="2400" b="1" dirty="0" smtClean="0">
                <a:solidFill>
                  <a:srgbClr val="FF0066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EVK įgyvendintas 100,0 proc</a:t>
            </a:r>
            <a:r>
              <a:rPr lang="lt-LT" sz="2400" b="1" dirty="0">
                <a:solidFill>
                  <a:srgbClr val="FF0066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.</a:t>
            </a:r>
          </a:p>
          <a:p>
            <a:pPr algn="just"/>
            <a:r>
              <a:rPr lang="lt-LT" sz="2400" b="1" dirty="0">
                <a:latin typeface="Times" panose="02020603050405020304" pitchFamily="18" charset="0"/>
                <a:cs typeface="Times" panose="02020603050405020304" pitchFamily="18" charset="0"/>
              </a:rPr>
              <a:t>Rezultato vertinimo kriterijaus</a:t>
            </a:r>
            <a:r>
              <a:rPr lang="lt-LT" sz="2400" dirty="0">
                <a:latin typeface="Times" panose="02020603050405020304" pitchFamily="18" charset="0"/>
                <a:cs typeface="Times" panose="02020603050405020304" pitchFamily="18" charset="0"/>
              </a:rPr>
              <a:t> „Rekonstruotų vietinės reikšmės kelių (gatvių) ilgis, km</a:t>
            </a:r>
            <a:r>
              <a:rPr lang="lt-LT" sz="2400" dirty="0" smtClean="0">
                <a:latin typeface="Times" panose="02020603050405020304" pitchFamily="18" charset="0"/>
                <a:cs typeface="Times" panose="02020603050405020304" pitchFamily="18" charset="0"/>
              </a:rPr>
              <a:t>“. </a:t>
            </a:r>
            <a:r>
              <a:rPr lang="lt-LT" sz="2400" b="1" dirty="0" smtClean="0">
                <a:solidFill>
                  <a:srgbClr val="FF0066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RVK įgyvendintas 100 </a:t>
            </a:r>
            <a:r>
              <a:rPr lang="lt-LT" sz="2400" b="1" dirty="0">
                <a:solidFill>
                  <a:srgbClr val="FF0066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proc</a:t>
            </a:r>
            <a:r>
              <a:rPr lang="lt-LT" sz="2400" b="1" dirty="0" smtClean="0">
                <a:solidFill>
                  <a:srgbClr val="FF0066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.</a:t>
            </a:r>
            <a:endParaRPr lang="lt-LT" sz="2400" b="1" dirty="0">
              <a:solidFill>
                <a:srgbClr val="FF0066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  <a:p>
            <a:endParaRPr lang="lt-LT" sz="2800" dirty="0"/>
          </a:p>
          <a:p>
            <a:endParaRPr lang="lt-LT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85184"/>
            <a:ext cx="8775328" cy="80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88640"/>
            <a:ext cx="2232248" cy="1116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6756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915000" cy="1143000"/>
          </a:xfrm>
        </p:spPr>
        <p:txBody>
          <a:bodyPr>
            <a:normAutofit/>
          </a:bodyPr>
          <a:lstStyle/>
          <a:p>
            <a:r>
              <a:rPr lang="lt-LT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Kaimo plėtros, aplinkos apsaugos ir verslo skatinimo programa Nr. 6</a:t>
            </a:r>
            <a:endParaRPr lang="lt-LT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"/>
            <a:ext cx="2638369" cy="1628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urinio vietos rezervavimo ženklas 3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3096343"/>
          </a:xfrm>
        </p:spPr>
        <p:txBody>
          <a:bodyPr>
            <a:normAutofit fontScale="55000" lnSpcReduction="20000"/>
          </a:bodyPr>
          <a:lstStyle/>
          <a:p>
            <a:pPr algn="just"/>
            <a:r>
              <a:rPr lang="lt-LT" b="1" dirty="0">
                <a:latin typeface="Times" panose="02020603050405020304" pitchFamily="18" charset="0"/>
                <a:cs typeface="Times" panose="02020603050405020304" pitchFamily="18" charset="0"/>
              </a:rPr>
              <a:t>Programai planuoti asignavimai</a:t>
            </a:r>
            <a:r>
              <a:rPr lang="lt-LT" dirty="0">
                <a:latin typeface="Times" panose="02020603050405020304" pitchFamily="18" charset="0"/>
                <a:cs typeface="Times" panose="02020603050405020304" pitchFamily="18" charset="0"/>
              </a:rPr>
              <a:t> – 2035,65 tūkst. </a:t>
            </a:r>
            <a:r>
              <a:rPr lang="lt-LT" dirty="0" err="1">
                <a:latin typeface="Times" panose="02020603050405020304" pitchFamily="18" charset="0"/>
                <a:cs typeface="Times" panose="02020603050405020304" pitchFamily="18" charset="0"/>
              </a:rPr>
              <a:t>Eur</a:t>
            </a:r>
            <a:r>
              <a:rPr lang="lt-LT" dirty="0">
                <a:latin typeface="Times" panose="02020603050405020304" pitchFamily="18" charset="0"/>
                <a:cs typeface="Times" panose="02020603050405020304" pitchFamily="18" charset="0"/>
              </a:rPr>
              <a:t>, patikslinti asignavimai – 2080,23 tūkst. </a:t>
            </a:r>
            <a:r>
              <a:rPr lang="lt-LT" dirty="0" err="1">
                <a:latin typeface="Times" panose="02020603050405020304" pitchFamily="18" charset="0"/>
                <a:cs typeface="Times" panose="02020603050405020304" pitchFamily="18" charset="0"/>
              </a:rPr>
              <a:t>Eur</a:t>
            </a:r>
            <a:r>
              <a:rPr lang="lt-LT" dirty="0">
                <a:latin typeface="Times" panose="02020603050405020304" pitchFamily="18" charset="0"/>
                <a:cs typeface="Times" panose="02020603050405020304" pitchFamily="18" charset="0"/>
              </a:rPr>
              <a:t>.</a:t>
            </a:r>
          </a:p>
          <a:p>
            <a:pPr algn="just"/>
            <a:r>
              <a:rPr lang="lt-LT" b="1" dirty="0">
                <a:latin typeface="Times" panose="02020603050405020304" pitchFamily="18" charset="0"/>
                <a:cs typeface="Times" panose="02020603050405020304" pitchFamily="18" charset="0"/>
              </a:rPr>
              <a:t>Programai panaudoti asignavimai</a:t>
            </a:r>
            <a:r>
              <a:rPr lang="lt-LT" dirty="0">
                <a:latin typeface="Times" panose="02020603050405020304" pitchFamily="18" charset="0"/>
                <a:cs typeface="Times" panose="02020603050405020304" pitchFamily="18" charset="0"/>
              </a:rPr>
              <a:t> – 2041,30 tūkst. </a:t>
            </a:r>
            <a:r>
              <a:rPr lang="lt-LT" dirty="0" err="1">
                <a:latin typeface="Times" panose="02020603050405020304" pitchFamily="18" charset="0"/>
                <a:cs typeface="Times" panose="02020603050405020304" pitchFamily="18" charset="0"/>
              </a:rPr>
              <a:t>Eur</a:t>
            </a:r>
            <a:r>
              <a:rPr lang="lt-LT" dirty="0">
                <a:latin typeface="Times" panose="02020603050405020304" pitchFamily="18" charset="0"/>
                <a:cs typeface="Times" panose="02020603050405020304" pitchFamily="18" charset="0"/>
              </a:rPr>
              <a:t>.</a:t>
            </a:r>
          </a:p>
          <a:p>
            <a:pPr algn="just"/>
            <a:r>
              <a:rPr lang="lt-LT" b="1" dirty="0">
                <a:latin typeface="Times" panose="02020603050405020304" pitchFamily="18" charset="0"/>
                <a:cs typeface="Times" panose="02020603050405020304" pitchFamily="18" charset="0"/>
              </a:rPr>
              <a:t>Nuokrypis nuo patikslinto plano</a:t>
            </a:r>
            <a:r>
              <a:rPr lang="lt-LT" dirty="0">
                <a:latin typeface="Times" panose="02020603050405020304" pitchFamily="18" charset="0"/>
                <a:cs typeface="Times" panose="02020603050405020304" pitchFamily="18" charset="0"/>
              </a:rPr>
              <a:t> – panaudota asignavimų 38,93 tūkst. </a:t>
            </a:r>
            <a:r>
              <a:rPr lang="lt-LT" dirty="0" err="1">
                <a:latin typeface="Times" panose="02020603050405020304" pitchFamily="18" charset="0"/>
                <a:cs typeface="Times" panose="02020603050405020304" pitchFamily="18" charset="0"/>
              </a:rPr>
              <a:t>Eur</a:t>
            </a:r>
            <a:r>
              <a:rPr lang="lt-LT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lt-LT" b="1" dirty="0">
                <a:latin typeface="Times" panose="02020603050405020304" pitchFamily="18" charset="0"/>
                <a:cs typeface="Times" panose="02020603050405020304" pitchFamily="18" charset="0"/>
              </a:rPr>
              <a:t>mažiau</a:t>
            </a:r>
            <a:r>
              <a:rPr lang="lt-LT" dirty="0">
                <a:latin typeface="Times" panose="02020603050405020304" pitchFamily="18" charset="0"/>
                <a:cs typeface="Times" panose="02020603050405020304" pitchFamily="18" charset="0"/>
              </a:rPr>
              <a:t> (1,9 proc.) nei buvo planuota</a:t>
            </a:r>
            <a:r>
              <a:rPr lang="lt-LT" dirty="0" smtClean="0">
                <a:latin typeface="Times" panose="02020603050405020304" pitchFamily="18" charset="0"/>
                <a:cs typeface="Times" panose="02020603050405020304" pitchFamily="18" charset="0"/>
              </a:rPr>
              <a:t>.</a:t>
            </a:r>
          </a:p>
          <a:p>
            <a:pPr algn="just"/>
            <a:r>
              <a:rPr lang="lt-LT" b="1" dirty="0">
                <a:latin typeface="Times" panose="02020603050405020304" pitchFamily="18" charset="0"/>
                <a:cs typeface="Times" panose="02020603050405020304" pitchFamily="18" charset="0"/>
              </a:rPr>
              <a:t>Efekto vertinimo kriterijaus </a:t>
            </a:r>
            <a:r>
              <a:rPr lang="lt-LT" dirty="0">
                <a:latin typeface="Times" panose="02020603050405020304" pitchFamily="18" charset="0"/>
                <a:cs typeface="Times" panose="02020603050405020304" pitchFamily="18" charset="0"/>
              </a:rPr>
              <a:t>„Bendro vidutinio žemės ūkio valdos dydžio pokytis, proc. (lyginant su ankstesniais </a:t>
            </a:r>
            <a:r>
              <a:rPr lang="lt-LT" dirty="0" smtClean="0">
                <a:latin typeface="Times" panose="02020603050405020304" pitchFamily="18" charset="0"/>
                <a:cs typeface="Times" panose="02020603050405020304" pitchFamily="18" charset="0"/>
              </a:rPr>
              <a:t>metais)“. </a:t>
            </a:r>
            <a:r>
              <a:rPr lang="lt-LT" b="1" dirty="0" smtClean="0">
                <a:solidFill>
                  <a:srgbClr val="FF0066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EVK įgyvendintas 73,3 </a:t>
            </a:r>
            <a:r>
              <a:rPr lang="lt-LT" b="1" dirty="0">
                <a:solidFill>
                  <a:srgbClr val="FF0066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proc</a:t>
            </a:r>
            <a:r>
              <a:rPr lang="lt-LT" b="1" dirty="0" smtClean="0">
                <a:solidFill>
                  <a:srgbClr val="FF0066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.</a:t>
            </a:r>
            <a:endParaRPr lang="lt-LT" b="1" dirty="0">
              <a:solidFill>
                <a:srgbClr val="FF0066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algn="just"/>
            <a:r>
              <a:rPr lang="lt-LT" b="1" dirty="0">
                <a:latin typeface="Times" panose="02020603050405020304" pitchFamily="18" charset="0"/>
                <a:cs typeface="Times" panose="02020603050405020304" pitchFamily="18" charset="0"/>
              </a:rPr>
              <a:t>Rezultato vertinimo kriterijaus „</a:t>
            </a:r>
            <a:r>
              <a:rPr lang="lt-LT" dirty="0">
                <a:latin typeface="Times" panose="02020603050405020304" pitchFamily="18" charset="0"/>
                <a:cs typeface="Times" panose="02020603050405020304" pitchFamily="18" charset="0"/>
              </a:rPr>
              <a:t>Suremontuotų griovių ilgio dalių nuo viso griovių ilgio, proc.“ </a:t>
            </a:r>
            <a:r>
              <a:rPr lang="lt-LT" dirty="0" smtClean="0">
                <a:latin typeface="Times" panose="02020603050405020304" pitchFamily="18" charset="0"/>
                <a:cs typeface="Times" panose="02020603050405020304" pitchFamily="18" charset="0"/>
              </a:rPr>
              <a:t>. </a:t>
            </a:r>
            <a:r>
              <a:rPr lang="lt-LT" b="1" dirty="0" smtClean="0">
                <a:solidFill>
                  <a:srgbClr val="FF0066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RVK įgyvendintas 106,0 </a:t>
            </a:r>
            <a:r>
              <a:rPr lang="lt-LT" b="1" dirty="0">
                <a:solidFill>
                  <a:srgbClr val="FF0066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proc</a:t>
            </a:r>
            <a:r>
              <a:rPr lang="lt-LT" b="1" dirty="0" smtClean="0">
                <a:solidFill>
                  <a:srgbClr val="FF0066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.</a:t>
            </a:r>
            <a:endParaRPr lang="lt-LT" b="1" dirty="0">
              <a:solidFill>
                <a:srgbClr val="FF0066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algn="just"/>
            <a:r>
              <a:rPr lang="lt-LT" b="1" dirty="0">
                <a:latin typeface="Times" panose="02020603050405020304" pitchFamily="18" charset="0"/>
                <a:cs typeface="Times" panose="02020603050405020304" pitchFamily="18" charset="0"/>
              </a:rPr>
              <a:t>Rezultato vertinimo kriterijaus</a:t>
            </a:r>
            <a:r>
              <a:rPr lang="lt-LT" dirty="0">
                <a:latin typeface="Times" panose="02020603050405020304" pitchFamily="18" charset="0"/>
                <a:cs typeface="Times" panose="02020603050405020304" pitchFamily="18" charset="0"/>
              </a:rPr>
              <a:t> „Paramą gavusių SVV/ </a:t>
            </a:r>
            <a:r>
              <a:rPr lang="lt-LT" dirty="0" smtClean="0">
                <a:latin typeface="Times" panose="02020603050405020304" pitchFamily="18" charset="0"/>
                <a:cs typeface="Times" panose="02020603050405020304" pitchFamily="18" charset="0"/>
              </a:rPr>
              <a:t>žemės ūkio subjektų </a:t>
            </a:r>
            <a:r>
              <a:rPr lang="lt-LT" dirty="0">
                <a:latin typeface="Times" panose="02020603050405020304" pitchFamily="18" charset="0"/>
                <a:cs typeface="Times" panose="02020603050405020304" pitchFamily="18" charset="0"/>
              </a:rPr>
              <a:t>skaičiaus pokytis  (lyginant su ankstesniais metais), </a:t>
            </a:r>
            <a:r>
              <a:rPr lang="lt-LT" dirty="0" smtClean="0">
                <a:latin typeface="Times" panose="02020603050405020304" pitchFamily="18" charset="0"/>
                <a:cs typeface="Times" panose="02020603050405020304" pitchFamily="18" charset="0"/>
              </a:rPr>
              <a:t>proc</a:t>
            </a:r>
            <a:r>
              <a:rPr lang="lt-LT" dirty="0" smtClean="0">
                <a:latin typeface="Times" panose="02020603050405020304" pitchFamily="18" charset="0"/>
                <a:cs typeface="Times" panose="02020603050405020304" pitchFamily="18" charset="0"/>
              </a:rPr>
              <a:t>.“. </a:t>
            </a:r>
            <a:r>
              <a:rPr lang="lt-LT" b="1" dirty="0" smtClean="0">
                <a:solidFill>
                  <a:srgbClr val="FF0066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RVK įgyvendintas 323,0 </a:t>
            </a:r>
            <a:r>
              <a:rPr lang="lt-LT" b="1" dirty="0">
                <a:solidFill>
                  <a:srgbClr val="FF0066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proc</a:t>
            </a:r>
            <a:r>
              <a:rPr lang="lt-LT" b="1" dirty="0" smtClean="0">
                <a:solidFill>
                  <a:srgbClr val="FF0066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.</a:t>
            </a:r>
            <a:endParaRPr lang="lt-LT" b="1" dirty="0">
              <a:solidFill>
                <a:srgbClr val="FF0066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algn="just"/>
            <a:endParaRPr lang="lt-LT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endParaRPr lang="lt-LT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0941" y="5013176"/>
            <a:ext cx="9388476" cy="80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6057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>
            <a:normAutofit/>
          </a:bodyPr>
          <a:lstStyle/>
          <a:p>
            <a:r>
              <a:rPr lang="lt-LT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AČIŪ UŽ DĖMESĮ!</a:t>
            </a:r>
            <a:endParaRPr lang="lt-LT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Ežer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00808"/>
            <a:ext cx="8568952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81268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720080"/>
          </a:xfrm>
        </p:spPr>
        <p:txBody>
          <a:bodyPr>
            <a:noAutofit/>
          </a:bodyPr>
          <a:lstStyle/>
          <a:p>
            <a:r>
              <a:rPr lang="lt-LT" sz="2400" b="1" dirty="0">
                <a:latin typeface="Times" panose="02020603050405020304" pitchFamily="18" charset="0"/>
                <a:cs typeface="Times" panose="02020603050405020304" pitchFamily="18" charset="0"/>
              </a:rPr>
              <a:t>Rokiškio rajono savivaldybės </a:t>
            </a:r>
            <a:r>
              <a:rPr lang="lt-LT" sz="2400" b="1" dirty="0" smtClean="0">
                <a:latin typeface="Times" panose="02020603050405020304" pitchFamily="18" charset="0"/>
                <a:cs typeface="Times" panose="02020603050405020304" pitchFamily="18" charset="0"/>
              </a:rPr>
              <a:t>2019-2021 m. SVP programos</a:t>
            </a:r>
            <a:r>
              <a:rPr lang="lt-LT" sz="2400" dirty="0">
                <a:latin typeface="Times" panose="02020603050405020304" pitchFamily="18" charset="0"/>
                <a:cs typeface="Times" panose="02020603050405020304" pitchFamily="18" charset="0"/>
              </a:rPr>
              <a:t/>
            </a:r>
            <a:br>
              <a:rPr lang="lt-LT" sz="2400" dirty="0">
                <a:latin typeface="Times" panose="02020603050405020304" pitchFamily="18" charset="0"/>
                <a:cs typeface="Times" panose="02020603050405020304" pitchFamily="18" charset="0"/>
              </a:rPr>
            </a:br>
            <a:endParaRPr lang="lt-LT" sz="2400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graphicFrame>
        <p:nvGraphicFramePr>
          <p:cNvPr id="4" name="Turinio vietos rezervavimo ženklas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64264445"/>
              </p:ext>
            </p:extLst>
          </p:nvPr>
        </p:nvGraphicFramePr>
        <p:xfrm>
          <a:off x="457200" y="908720"/>
          <a:ext cx="8219256" cy="51841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20956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1763688" y="332656"/>
            <a:ext cx="5904656" cy="720080"/>
          </a:xfrm>
        </p:spPr>
        <p:txBody>
          <a:bodyPr>
            <a:normAutofit fontScale="90000"/>
          </a:bodyPr>
          <a:lstStyle/>
          <a:p>
            <a:r>
              <a:rPr lang="lt-LT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lt-LT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lt-LT" sz="3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1" y="1675406"/>
            <a:ext cx="7659935" cy="4452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43608" y="445633"/>
            <a:ext cx="50405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2019 m. asignavimai (tūkst. eurų)</a:t>
            </a:r>
            <a:endParaRPr lang="lt-L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lt-LT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16632"/>
            <a:ext cx="2403351" cy="1482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3899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7632848" cy="864096"/>
          </a:xfrm>
        </p:spPr>
        <p:txBody>
          <a:bodyPr>
            <a:noAutofit/>
          </a:bodyPr>
          <a:lstStyle/>
          <a:p>
            <a:r>
              <a:rPr lang="lt-LT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Asignavimų pasiskirstymas pagal programas 2019 m. (tūkst. eurų)</a:t>
            </a:r>
            <a:endParaRPr lang="lt-L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287" y="1556792"/>
            <a:ext cx="9036495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869160"/>
            <a:ext cx="2592288" cy="1679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7264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1115616" y="274638"/>
            <a:ext cx="6768752" cy="1138138"/>
          </a:xfrm>
        </p:spPr>
        <p:txBody>
          <a:bodyPr>
            <a:normAutofit fontScale="90000"/>
          </a:bodyPr>
          <a:lstStyle/>
          <a:p>
            <a:r>
              <a:rPr lang="lt-LT" sz="2800" b="1" dirty="0" smtClean="0"/>
              <a:t/>
            </a:r>
            <a:br>
              <a:rPr lang="lt-LT" sz="2800" b="1" dirty="0" smtClean="0"/>
            </a:br>
            <a:r>
              <a:rPr lang="lt-LT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Bendras programų priemonių įgyvendinimas (proc.)</a:t>
            </a:r>
            <a:endParaRPr lang="lt-L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99" y="1556792"/>
            <a:ext cx="7317811" cy="4672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0320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79096" cy="1066130"/>
          </a:xfrm>
        </p:spPr>
        <p:txBody>
          <a:bodyPr>
            <a:normAutofit/>
          </a:bodyPr>
          <a:lstStyle/>
          <a:p>
            <a:r>
              <a:rPr lang="lt-LT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Savivaldybės pagrindinių funkcijų vykdymo programa Nr. 1</a:t>
            </a:r>
            <a:endParaRPr lang="lt-LT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307976" y="1628800"/>
            <a:ext cx="8368480" cy="3312368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lt-LT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Programai planuoti asignavimai</a:t>
            </a:r>
            <a:r>
              <a:rPr lang="lt-LT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4546,53 tūkst. </a:t>
            </a:r>
            <a:r>
              <a:rPr lang="lt-LT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Eur</a:t>
            </a:r>
            <a:r>
              <a:rPr lang="lt-LT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patikslinti asignavimai – 4651,04 tūkst. </a:t>
            </a:r>
            <a:r>
              <a:rPr lang="lt-LT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Eur</a:t>
            </a:r>
            <a:r>
              <a:rPr lang="lt-LT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lt-LT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Programai panaudoti asignavimai</a:t>
            </a:r>
            <a:r>
              <a:rPr lang="lt-LT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4503,80 tūkst. </a:t>
            </a:r>
            <a:r>
              <a:rPr lang="lt-LT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Eur</a:t>
            </a:r>
            <a:r>
              <a:rPr lang="lt-LT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lt-LT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Nuokrypis nuo patikslinto plano</a:t>
            </a:r>
            <a:r>
              <a:rPr lang="lt-LT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panaudota asignavimų 147,24 tūkst. </a:t>
            </a:r>
            <a:r>
              <a:rPr lang="lt-LT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Eur</a:t>
            </a:r>
            <a:r>
              <a:rPr lang="lt-LT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mažiau</a:t>
            </a:r>
            <a:r>
              <a:rPr lang="lt-LT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(3,2 proc.) nei buvo planuota</a:t>
            </a:r>
            <a:r>
              <a:rPr lang="lt-LT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lt-LT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Efekto vertinimo </a:t>
            </a:r>
            <a:r>
              <a:rPr lang="lt-LT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kriterijus (EVK)</a:t>
            </a:r>
            <a:r>
              <a:rPr lang="lt-L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2019 </a:t>
            </a:r>
            <a:r>
              <a:rPr lang="lt-L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m. aptarnauta 5320  fizinių ir juridinių asmenų (19 proc.) visų rajono gyventojų. Lyginant su 2018 metais, 2019 metais aptarnauta 97 asmenimis  daugiau,  šis rodiklis išaugo 1,1 procentinio punkto. </a:t>
            </a:r>
            <a:r>
              <a:rPr lang="lt-LT" sz="28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EVK </a:t>
            </a:r>
            <a:r>
              <a:rPr lang="lt-LT" sz="2800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į</a:t>
            </a:r>
            <a:r>
              <a:rPr lang="lt-LT" sz="28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gyvendintas 27,5 proc.</a:t>
            </a:r>
            <a:endParaRPr lang="lt-LT" sz="2800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lt-LT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Rezultato vertinimo kriterijus</a:t>
            </a:r>
            <a:r>
              <a:rPr lang="lt-L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(RVK)</a:t>
            </a:r>
            <a:r>
              <a:rPr lang="lt-L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lt-L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2019 m. programai skirta 13,5 proc. savivaldybės biudžeto lėšų (įskaitant valstybės deleguotoms funkcijoms vykdyti skirtas lėšas).</a:t>
            </a:r>
            <a:r>
              <a:rPr lang="lt-LT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113,5 tūkst. </a:t>
            </a:r>
            <a:r>
              <a:rPr lang="lt-LT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Eur</a:t>
            </a:r>
            <a:r>
              <a:rPr lang="lt-L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gauta tiesiogiai iš valstybės biudžeto</a:t>
            </a:r>
            <a:r>
              <a:rPr lang="lt-L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lt-LT" sz="28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RVK įgyvendintas 97,1 proc.  </a:t>
            </a:r>
            <a:endParaRPr lang="lt-LT" sz="2800" b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lt-LT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lt-LT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lt-L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lt-LT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lt-L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lt-LT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lt-LT" dirty="0" smtClean="0"/>
          </a:p>
          <a:p>
            <a:endParaRPr lang="lt-LT" dirty="0" smtClean="0"/>
          </a:p>
          <a:p>
            <a:endParaRPr lang="lt-LT" dirty="0"/>
          </a:p>
          <a:p>
            <a:endParaRPr lang="lt-LT" dirty="0" smtClean="0"/>
          </a:p>
          <a:p>
            <a:endParaRPr lang="lt-LT" dirty="0"/>
          </a:p>
          <a:p>
            <a:endParaRPr lang="lt-LT" dirty="0" smtClean="0"/>
          </a:p>
          <a:p>
            <a:endParaRPr lang="lt-LT" dirty="0"/>
          </a:p>
          <a:p>
            <a:endParaRPr lang="lt-LT" dirty="0" smtClean="0"/>
          </a:p>
          <a:p>
            <a:endParaRPr lang="lt-LT" dirty="0"/>
          </a:p>
          <a:p>
            <a:endParaRPr lang="lt-LT" dirty="0" smtClean="0"/>
          </a:p>
          <a:p>
            <a:endParaRPr lang="lt-LT" dirty="0"/>
          </a:p>
          <a:p>
            <a:endParaRPr lang="lt-LT" dirty="0" smtClean="0"/>
          </a:p>
          <a:p>
            <a:endParaRPr lang="lt-LT" dirty="0" smtClean="0"/>
          </a:p>
          <a:p>
            <a:endParaRPr lang="lt-LT" dirty="0" smtClean="0"/>
          </a:p>
          <a:p>
            <a:endParaRPr lang="lt-LT" dirty="0" smtClean="0"/>
          </a:p>
          <a:p>
            <a:endParaRPr lang="lt-LT" dirty="0"/>
          </a:p>
        </p:txBody>
      </p:sp>
      <p:sp>
        <p:nvSpPr>
          <p:cNvPr id="4" name="AutoShape 4" descr="Vaizdo rezultatas pagal užklausą „rokiskio rajono savivaldybe“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t-LT"/>
          </a:p>
        </p:txBody>
      </p:sp>
      <p:sp>
        <p:nvSpPr>
          <p:cNvPr id="5" name="AutoShape 6" descr="Vaizdo rezultatas pagal užklausą „rokiskio rajono savivaldybe“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t-LT"/>
          </a:p>
        </p:txBody>
      </p:sp>
      <p:sp>
        <p:nvSpPr>
          <p:cNvPr id="6" name="AutoShape 8" descr="Vaizdo rezultatas pagal užklausą „rokiskio rajono savivaldybe“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t-LT"/>
          </a:p>
        </p:txBody>
      </p:sp>
      <p:sp>
        <p:nvSpPr>
          <p:cNvPr id="7" name="AutoShape 10" descr="Vaizdo rezultatas pagal užklausą „rokiskio rajono savivaldybe“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t-LT"/>
          </a:p>
        </p:txBody>
      </p:sp>
      <p:sp>
        <p:nvSpPr>
          <p:cNvPr id="8" name="AutoShape 12" descr="Vaizdo rezultatas pagal užklausą „rokiskio rajono savivaldybe“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t-LT"/>
          </a:p>
        </p:txBody>
      </p:sp>
      <p:sp>
        <p:nvSpPr>
          <p:cNvPr id="9" name="AutoShape 14" descr="Vaizdo rezultatas pagal užklausą „rokiskio rajono savivaldybe“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t-LT"/>
          </a:p>
        </p:txBody>
      </p:sp>
      <p:sp>
        <p:nvSpPr>
          <p:cNvPr id="10" name="AutoShape 16" descr="Vaizdo rezultatas pagal užklausą „rokiskio rajono savivaldybe“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t-LT"/>
          </a:p>
        </p:txBody>
      </p:sp>
      <p:pic>
        <p:nvPicPr>
          <p:cNvPr id="3092" name="Picture 20" descr="Vaizdo rezultatas pagal užklausą „gyventojų aptarnavimas savivaldybė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4472" y="79083"/>
            <a:ext cx="2627784" cy="1381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5157192"/>
            <a:ext cx="9029698" cy="864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2734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2915816" y="260648"/>
            <a:ext cx="5904656" cy="1143000"/>
          </a:xfrm>
        </p:spPr>
        <p:txBody>
          <a:bodyPr>
            <a:normAutofit/>
          </a:bodyPr>
          <a:lstStyle/>
          <a:p>
            <a:r>
              <a:rPr lang="lt-LT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Ugdymo kokybės ir mokymosi aplinkos užtikrinimo programa Nr. 2 </a:t>
            </a:r>
            <a:endParaRPr lang="lt-LT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251520" y="1916832"/>
            <a:ext cx="8640960" cy="3240360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lt-L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Programai planuoti asignavimai</a:t>
            </a: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14606,50 tūkst. </a:t>
            </a:r>
            <a:r>
              <a:rPr lang="lt-L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Eur</a:t>
            </a: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patikslinti asignavimai – 14712,45 tūkst. </a:t>
            </a:r>
            <a:r>
              <a:rPr lang="lt-L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Eur</a:t>
            </a: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lt-L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Programai panaudoti asignavimai</a:t>
            </a: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14643,47 tūkst. </a:t>
            </a:r>
            <a:r>
              <a:rPr lang="lt-L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Eur</a:t>
            </a: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lt-L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Nuokrypis nuo patikslinto plano </a:t>
            </a: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panaudota asignavimų 68,98 tūkst. </a:t>
            </a:r>
            <a:r>
              <a:rPr lang="lt-L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Eur</a:t>
            </a: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mažiau</a:t>
            </a: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(0,5 proc.) nei buvo planuota.</a:t>
            </a:r>
          </a:p>
          <a:p>
            <a:pPr algn="just"/>
            <a:r>
              <a:rPr lang="lt-L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Efekto vertinimo kriterijus</a:t>
            </a: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„Mokinių dalis, tęsiančių studijas aukštojo mokslo studijų programas vykdančiose įstaigose (universitetuose, kolegijose), nuo visų brandos atestatus įgijusių mokinių skaičiaus, proc.“ – planuotas rodiklis 70,0 </a:t>
            </a:r>
            <a:r>
              <a:rPr lang="lt-L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proc. </a:t>
            </a:r>
            <a:r>
              <a:rPr lang="lt-LT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EVK įgyvendintas 66,1 </a:t>
            </a:r>
            <a:r>
              <a:rPr lang="lt-LT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proc. </a:t>
            </a:r>
            <a:endParaRPr lang="lt-LT" b="1" dirty="0" smtClean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lt-LT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Rezultato </a:t>
            </a:r>
            <a:r>
              <a:rPr lang="lt-L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vertinimo kriterijus</a:t>
            </a: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 „Savivaldybės biudžeto dalis tenkanti švietimui , proc.“ </a:t>
            </a:r>
            <a:r>
              <a:rPr lang="lt-LT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RVK įgyvendintas 101,0 proc. </a:t>
            </a:r>
            <a:endParaRPr lang="lt-LT" b="1" dirty="0" smtClean="0">
              <a:solidFill>
                <a:srgbClr val="FF0066"/>
              </a:solidFill>
            </a:endParaRPr>
          </a:p>
          <a:p>
            <a:endParaRPr lang="lt-LT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2530987" cy="1464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202603"/>
            <a:ext cx="8640960" cy="80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6094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864096"/>
          </a:xfrm>
        </p:spPr>
        <p:txBody>
          <a:bodyPr>
            <a:normAutofit fontScale="90000"/>
          </a:bodyPr>
          <a:lstStyle/>
          <a:p>
            <a:r>
              <a:rPr lang="lt-LT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Kultūros, sporto, bendruomenės, vaikų ir jaunimo gyvenimo aktyvinimo programa Nr. 3</a:t>
            </a:r>
            <a:r>
              <a:rPr lang="lt-LT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lt-LT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467544" y="1196752"/>
            <a:ext cx="6048672" cy="3744416"/>
          </a:xfrm>
        </p:spPr>
        <p:txBody>
          <a:bodyPr>
            <a:noAutofit/>
          </a:bodyPr>
          <a:lstStyle/>
          <a:p>
            <a:pPr algn="just"/>
            <a:r>
              <a:rPr lang="lt-LT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Programai planuoti asignavimai</a:t>
            </a:r>
            <a:r>
              <a:rPr lang="lt-L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3209,70 tūkst. </a:t>
            </a:r>
            <a:r>
              <a:rPr lang="lt-LT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Eur</a:t>
            </a:r>
            <a:r>
              <a:rPr lang="lt-L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patikslinti asignavimai – 3245,61 tūkst. </a:t>
            </a:r>
            <a:r>
              <a:rPr lang="lt-LT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Eur</a:t>
            </a:r>
            <a:r>
              <a:rPr lang="lt-L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lt-LT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Programai panaudoti asignavimai</a:t>
            </a:r>
            <a:r>
              <a:rPr lang="lt-L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3103,04 tūkst. </a:t>
            </a:r>
            <a:r>
              <a:rPr lang="lt-LT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Eur</a:t>
            </a:r>
            <a:r>
              <a:rPr lang="lt-L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lt-LT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Nuokrypis nuo patikslinto plano</a:t>
            </a:r>
            <a:r>
              <a:rPr lang="lt-L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panaudota asignavimų 142,57 tūkst. </a:t>
            </a:r>
            <a:r>
              <a:rPr lang="lt-LT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Eur</a:t>
            </a:r>
            <a:r>
              <a:rPr lang="lt-L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mažiau </a:t>
            </a:r>
            <a:r>
              <a:rPr lang="lt-L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(4,4 proc.) nei buvo planuota.</a:t>
            </a:r>
          </a:p>
          <a:p>
            <a:pPr algn="just"/>
            <a:r>
              <a:rPr lang="lt-LT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Efekto vertinimo kriterijus</a:t>
            </a:r>
            <a:r>
              <a:rPr lang="lt-L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„Kultūros renginiuose dalyvavusių asmenų skaičiaus pokytis (lyginant su ankstesniais metais), proc</a:t>
            </a:r>
            <a:r>
              <a:rPr lang="lt-LT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.“ </a:t>
            </a:r>
            <a:r>
              <a:rPr lang="lt-LT" sz="16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EVK įgyvendintas 3800,0 proc. </a:t>
            </a:r>
          </a:p>
          <a:p>
            <a:pPr algn="just"/>
            <a:r>
              <a:rPr lang="lt-LT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Efekto </a:t>
            </a:r>
            <a:r>
              <a:rPr lang="lt-LT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vertinimo kriterijus</a:t>
            </a:r>
            <a:r>
              <a:rPr lang="lt-L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„Sportinėje veikloje dalyvavusių asmenų skaičiaus pokytis (lyginant su ankstesniais metais), proc</a:t>
            </a:r>
            <a:r>
              <a:rPr lang="lt-LT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.“. </a:t>
            </a:r>
            <a:r>
              <a:rPr lang="lt-LT" sz="1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lt-LT" sz="16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VK įgyvendintas 10,0 proc. </a:t>
            </a:r>
          </a:p>
          <a:p>
            <a:pPr algn="just"/>
            <a:r>
              <a:rPr lang="lt-LT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Rezultato </a:t>
            </a:r>
            <a:r>
              <a:rPr lang="lt-LT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vertinimo kriterijus</a:t>
            </a:r>
            <a:r>
              <a:rPr lang="lt-L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„Organizuotų kultūros ir sporto renginių skaičiaus pokytis (lyginant su ankstesniais metais), proc</a:t>
            </a:r>
            <a:r>
              <a:rPr lang="lt-LT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.|“. </a:t>
            </a:r>
            <a:r>
              <a:rPr lang="lt-LT" sz="16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RVK įgyvendintas 550,0 </a:t>
            </a:r>
            <a:r>
              <a:rPr lang="lt-LT" sz="16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</a:t>
            </a:r>
            <a:endParaRPr lang="lt-LT" sz="1600" dirty="0"/>
          </a:p>
        </p:txBody>
      </p:sp>
      <p:sp>
        <p:nvSpPr>
          <p:cNvPr id="4" name="AutoShape 2" descr="Vaizdo rezultatas pagal užklausą „juodupė 2020“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t-LT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908720"/>
            <a:ext cx="2193344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5341" y="2955129"/>
            <a:ext cx="2143125" cy="1842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618" y="5301208"/>
            <a:ext cx="8545601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7537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2619374" y="274638"/>
            <a:ext cx="6067426" cy="1143000"/>
          </a:xfrm>
        </p:spPr>
        <p:txBody>
          <a:bodyPr>
            <a:normAutofit fontScale="90000"/>
          </a:bodyPr>
          <a:lstStyle/>
          <a:p>
            <a:r>
              <a:rPr lang="lt-LT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Socialinės paramos ir sveikatos apsaugos paslaugų kokybės gerinimo programa Nr. 4</a:t>
            </a:r>
            <a:endParaRPr lang="lt-LT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0367"/>
            <a:ext cx="2483769" cy="1652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urinio vietos rezervavimo ženklas 4"/>
          <p:cNvSpPr>
            <a:spLocks noGrp="1"/>
          </p:cNvSpPr>
          <p:nvPr>
            <p:ph idx="1"/>
          </p:nvPr>
        </p:nvSpPr>
        <p:spPr>
          <a:xfrm>
            <a:off x="457200" y="1844823"/>
            <a:ext cx="8229600" cy="3168353"/>
          </a:xfrm>
        </p:spPr>
        <p:txBody>
          <a:bodyPr>
            <a:normAutofit fontScale="70000" lnSpcReduction="20000"/>
          </a:bodyPr>
          <a:lstStyle/>
          <a:p>
            <a:r>
              <a:rPr lang="lt-L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Programai planuoti asignavimai</a:t>
            </a: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12478,63 tūkst. </a:t>
            </a:r>
            <a:r>
              <a:rPr lang="lt-L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Eur</a:t>
            </a: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patikslinti asignavimai – 13090,70 tūkst. </a:t>
            </a:r>
            <a:r>
              <a:rPr lang="lt-L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Eur</a:t>
            </a: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lt-L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Programai panaudoti asignavimai</a:t>
            </a: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12307,61 tūkst. </a:t>
            </a:r>
            <a:r>
              <a:rPr lang="lt-L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Eur</a:t>
            </a: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lt-L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Nuokrypis nuo patikslinto plano</a:t>
            </a: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panaudota asignavimų 783,09 tūkst. </a:t>
            </a:r>
            <a:r>
              <a:rPr lang="lt-L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Eur</a:t>
            </a: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mažiau</a:t>
            </a: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(5,9 proc.) nei buvo planuota.</a:t>
            </a:r>
          </a:p>
          <a:p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lt-L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Efekto vertinimo kriterijaus</a:t>
            </a: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„Socialinės paramos tikslingumas</a:t>
            </a:r>
            <a:r>
              <a:rPr lang="lt-L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“. </a:t>
            </a:r>
            <a:r>
              <a:rPr lang="lt-LT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EVK įgyvendintas 100,0 proc.</a:t>
            </a:r>
            <a:endParaRPr lang="lt-LT" b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lt-L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Rezultato vertinimo kriterijaus</a:t>
            </a: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„Savivaldybės biudžeto dalis tenkanti socialinei  paramai ir sveikatos </a:t>
            </a:r>
            <a:r>
              <a:rPr lang="lt-L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priežiūrai. </a:t>
            </a:r>
            <a:r>
              <a:rPr lang="lt-LT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RVK įgyvendintas 104,3 </a:t>
            </a:r>
            <a:r>
              <a:rPr lang="lt-LT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</a:t>
            </a:r>
            <a:r>
              <a:rPr lang="lt-LT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lt-LT" b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lt-LT" dirty="0"/>
          </a:p>
          <a:p>
            <a:endParaRPr lang="lt-LT" dirty="0"/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5301208"/>
            <a:ext cx="9388476" cy="80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5302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988</TotalTime>
  <Words>794</Words>
  <Application>Microsoft Office PowerPoint</Application>
  <PresentationFormat>Demonstracija ekrane (4:3)</PresentationFormat>
  <Paragraphs>73</Paragraphs>
  <Slides>12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Skaidrių pavadinimai</vt:lpstr>
      </vt:variant>
      <vt:variant>
        <vt:i4>12</vt:i4>
      </vt:variant>
    </vt:vector>
  </HeadingPairs>
  <TitlesOfParts>
    <vt:vector size="13" baseType="lpstr">
      <vt:lpstr>Office tema</vt:lpstr>
      <vt:lpstr>Rokiškio rajono savivaldybės  2019-2021 m. strateginio veiklos plano įgyvendinimo  2019 metų ataskaita</vt:lpstr>
      <vt:lpstr>Rokiškio rajono savivaldybės 2019-2021 m. SVP programos </vt:lpstr>
      <vt:lpstr> </vt:lpstr>
      <vt:lpstr>Asignavimų pasiskirstymas pagal programas 2019 m. (tūkst. eurų)</vt:lpstr>
      <vt:lpstr> Bendras programų priemonių įgyvendinimas (proc.)</vt:lpstr>
      <vt:lpstr>Savivaldybės pagrindinių funkcijų vykdymo programa Nr. 1</vt:lpstr>
      <vt:lpstr>Ugdymo kokybės ir mokymosi aplinkos užtikrinimo programa Nr. 2 </vt:lpstr>
      <vt:lpstr>Kultūros, sporto, bendruomenės, vaikų ir jaunimo gyvenimo aktyvinimo programa Nr. 3 </vt:lpstr>
      <vt:lpstr>Socialinės paramos ir sveikatos apsaugos paslaugų kokybės gerinimo programa Nr. 4</vt:lpstr>
      <vt:lpstr>Rajono infrastruktūros objektų priežiūros, plėtros ir modernizavimo programa Nr. 5</vt:lpstr>
      <vt:lpstr>Kaimo plėtros, aplinkos apsaugos ir verslo skatinimo programa Nr. 6</vt:lpstr>
      <vt:lpstr>AČIŪ UŽ DĖMESĮ!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ROKIŠKIO rajono savivaldybės 2020–2022 m.  strateginiS veiklos planAS</dc:title>
  <dc:creator>Agnė Grizevičiūtė</dc:creator>
  <cp:lastModifiedBy>Agnė Grizevičiūtė</cp:lastModifiedBy>
  <cp:revision>87</cp:revision>
  <dcterms:created xsi:type="dcterms:W3CDTF">2020-02-09T08:47:21Z</dcterms:created>
  <dcterms:modified xsi:type="dcterms:W3CDTF">2020-06-23T10:35:33Z</dcterms:modified>
</cp:coreProperties>
</file>